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8"/>
    <p:restoredTop sz="96807" autoAdjust="0"/>
  </p:normalViewPr>
  <p:slideViewPr>
    <p:cSldViewPr>
      <p:cViewPr varScale="1">
        <p:scale>
          <a:sx n="66" d="100"/>
          <a:sy n="66" d="100"/>
        </p:scale>
        <p:origin x="812" y="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font" Target="fonts/font1.fntdata"/><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5998"/>
            <a:ext cx="3132455" cy="5850255"/>
          </a:xfrm>
          <a:custGeom>
            <a:avLst/>
            <a:gdLst/>
            <a:ahLst/>
            <a:cxnLst/>
            <a:rect l="l" t="t" r="r" b="b"/>
            <a:pathLst>
              <a:path w="3132454" h="5850255">
                <a:moveTo>
                  <a:pt x="3131997" y="0"/>
                </a:moveTo>
                <a:lnTo>
                  <a:pt x="0" y="0"/>
                </a:lnTo>
                <a:lnTo>
                  <a:pt x="0" y="5850001"/>
                </a:lnTo>
                <a:lnTo>
                  <a:pt x="3131997" y="5850001"/>
                </a:lnTo>
                <a:lnTo>
                  <a:pt x="3131997" y="0"/>
                </a:lnTo>
                <a:close/>
              </a:path>
            </a:pathLst>
          </a:custGeom>
          <a:solidFill>
            <a:srgbClr val="EBEBEF"/>
          </a:solidFill>
        </p:spPr>
        <p:txBody>
          <a:bodyPr wrap="square" lIns="0" tIns="0" rIns="0" bIns="0" rtlCol="0"/>
          <a:lstStyle/>
          <a:p>
            <a:endParaRPr/>
          </a:p>
        </p:txBody>
      </p:sp>
      <p:sp>
        <p:nvSpPr>
          <p:cNvPr id="17" name="bg object 17"/>
          <p:cNvSpPr/>
          <p:nvPr/>
        </p:nvSpPr>
        <p:spPr>
          <a:xfrm>
            <a:off x="3624478" y="1746008"/>
            <a:ext cx="1237615" cy="1501775"/>
          </a:xfrm>
          <a:custGeom>
            <a:avLst/>
            <a:gdLst/>
            <a:ahLst/>
            <a:cxnLst/>
            <a:rect l="l" t="t" r="r" b="b"/>
            <a:pathLst>
              <a:path w="1237614" h="1501775">
                <a:moveTo>
                  <a:pt x="0" y="1501508"/>
                </a:moveTo>
                <a:lnTo>
                  <a:pt x="1237564" y="1501508"/>
                </a:lnTo>
                <a:lnTo>
                  <a:pt x="1237564" y="0"/>
                </a:lnTo>
                <a:lnTo>
                  <a:pt x="0" y="0"/>
                </a:lnTo>
                <a:lnTo>
                  <a:pt x="0" y="1501508"/>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3624478" y="3348011"/>
            <a:ext cx="2633345" cy="2402205"/>
          </a:xfrm>
          <a:custGeom>
            <a:avLst/>
            <a:gdLst/>
            <a:ahLst/>
            <a:cxnLst/>
            <a:rect l="l" t="t" r="r" b="b"/>
            <a:pathLst>
              <a:path w="2633345" h="2402204">
                <a:moveTo>
                  <a:pt x="0" y="2401620"/>
                </a:moveTo>
                <a:lnTo>
                  <a:pt x="2632875" y="2401620"/>
                </a:lnTo>
                <a:lnTo>
                  <a:pt x="2632875" y="0"/>
                </a:lnTo>
                <a:lnTo>
                  <a:pt x="0" y="0"/>
                </a:lnTo>
                <a:lnTo>
                  <a:pt x="0" y="2401620"/>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7357973" y="5871171"/>
            <a:ext cx="1647189" cy="1541780"/>
          </a:xfrm>
          <a:custGeom>
            <a:avLst/>
            <a:gdLst/>
            <a:ahLst/>
            <a:cxnLst/>
            <a:rect l="l" t="t" r="r" b="b"/>
            <a:pathLst>
              <a:path w="1647190" h="1541779">
                <a:moveTo>
                  <a:pt x="0" y="1541653"/>
                </a:moveTo>
                <a:lnTo>
                  <a:pt x="1646593" y="1541653"/>
                </a:lnTo>
                <a:lnTo>
                  <a:pt x="1646593" y="0"/>
                </a:lnTo>
                <a:lnTo>
                  <a:pt x="0" y="0"/>
                </a:lnTo>
                <a:lnTo>
                  <a:pt x="0" y="1541653"/>
                </a:lnTo>
                <a:close/>
              </a:path>
            </a:pathLst>
          </a:custGeom>
          <a:ln w="6350">
            <a:solidFill>
              <a:srgbClr val="BCBEC0"/>
            </a:solidFill>
          </a:ln>
        </p:spPr>
        <p:txBody>
          <a:bodyPr wrap="square" lIns="0" tIns="0" rIns="0" bIns="0" rtlCol="0"/>
          <a:lstStyle/>
          <a:p>
            <a:endParaRPr/>
          </a:p>
        </p:txBody>
      </p:sp>
      <p:sp>
        <p:nvSpPr>
          <p:cNvPr id="20" name="bg object 20"/>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C5850"/>
          </a:solidFill>
        </p:spPr>
        <p:txBody>
          <a:bodyPr wrap="square" lIns="0" tIns="0" rIns="0" bIns="0" rtlCol="0"/>
          <a:lstStyle/>
          <a:p>
            <a:endParaRPr/>
          </a:p>
        </p:txBody>
      </p:sp>
      <p:sp>
        <p:nvSpPr>
          <p:cNvPr id="2" name="Holder 2"/>
          <p:cNvSpPr>
            <a:spLocks noGrp="1"/>
          </p:cNvSpPr>
          <p:nvPr>
            <p:ph type="title"/>
          </p:nvPr>
        </p:nvSpPr>
        <p:spPr>
          <a:xfrm>
            <a:off x="563299" y="605018"/>
            <a:ext cx="2867025" cy="299719"/>
          </a:xfrm>
          <a:prstGeom prst="rect">
            <a:avLst/>
          </a:prstGeom>
        </p:spPr>
        <p:txBody>
          <a:bodyPr wrap="square" lIns="0" tIns="0" rIns="0" bIns="0">
            <a:spAutoFit/>
          </a:bodyPr>
          <a:lstStyle>
            <a:lvl1pPr>
              <a:defRPr sz="180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hyperlink" Target="https://www.youtube.com/watch?v=wNlnSMe8imo" TargetMode="External"/><Relationship Id="rId1" Type="http://schemas.openxmlformats.org/officeDocument/2006/relationships/slideLayout" Target="../slideLayouts/slideLayout2.xml"/><Relationship Id="rId5" Type="http://schemas.openxmlformats.org/officeDocument/2006/relationships/hyperlink" Target="https://vimeo.com/720284030/cf3e403c1c" TargetMode="Externa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605018"/>
            <a:ext cx="3142572" cy="289823"/>
          </a:xfrm>
          <a:prstGeom prst="rect">
            <a:avLst/>
          </a:prstGeom>
        </p:spPr>
        <p:txBody>
          <a:bodyPr vert="horz" wrap="square" lIns="0" tIns="12700" rIns="0" bIns="0" rtlCol="0">
            <a:spAutoFit/>
          </a:bodyPr>
          <a:lstStyle/>
          <a:p>
            <a:pPr marL="12700">
              <a:lnSpc>
                <a:spcPct val="100000"/>
              </a:lnSpc>
              <a:spcBef>
                <a:spcPts val="100"/>
              </a:spcBef>
            </a:pPr>
            <a:r>
              <a:rPr dirty="0"/>
              <a:t>Tech for Food (</a:t>
            </a:r>
            <a:r>
              <a:rPr lang="en-GB"/>
              <a:t>Low </a:t>
            </a:r>
            <a:r>
              <a:rPr spc="-95" dirty="0"/>
              <a:t> </a:t>
            </a:r>
            <a:r>
              <a:rPr dirty="0"/>
              <a:t>Tech)</a:t>
            </a:r>
          </a:p>
        </p:txBody>
      </p:sp>
      <p:sp>
        <p:nvSpPr>
          <p:cNvPr id="3" name="object 3"/>
          <p:cNvSpPr txBox="1"/>
          <p:nvPr/>
        </p:nvSpPr>
        <p:spPr>
          <a:xfrm>
            <a:off x="563299" y="859018"/>
            <a:ext cx="4916805" cy="431800"/>
          </a:xfrm>
          <a:prstGeom prst="rect">
            <a:avLst/>
          </a:prstGeom>
        </p:spPr>
        <p:txBody>
          <a:bodyPr vert="horz" wrap="square" lIns="0" tIns="12700" rIns="0" bIns="0" rtlCol="0">
            <a:spAutoFit/>
          </a:bodyPr>
          <a:lstStyle/>
          <a:p>
            <a:pPr marL="12700" marR="5080">
              <a:lnSpc>
                <a:spcPct val="133300"/>
              </a:lnSpc>
              <a:spcBef>
                <a:spcPts val="100"/>
              </a:spcBef>
            </a:pPr>
            <a:r>
              <a:rPr sz="1000" b="1" dirty="0">
                <a:solidFill>
                  <a:srgbClr val="FFFFFF"/>
                </a:solidFill>
                <a:latin typeface="Poppins"/>
                <a:cs typeface="Poppins"/>
              </a:rPr>
              <a:t>To understand how technology is used for food and broaden my</a:t>
            </a:r>
            <a:r>
              <a:rPr sz="1000" b="1" spc="-100" dirty="0">
                <a:solidFill>
                  <a:srgbClr val="FFFFFF"/>
                </a:solidFill>
                <a:latin typeface="Poppins"/>
                <a:cs typeface="Poppins"/>
              </a:rPr>
              <a:t> </a:t>
            </a:r>
            <a:r>
              <a:rPr sz="1000" b="1" dirty="0">
                <a:solidFill>
                  <a:srgbClr val="FFFFFF"/>
                </a:solidFill>
                <a:latin typeface="Poppins"/>
                <a:cs typeface="Poppins"/>
              </a:rPr>
              <a:t>knowledge  of careers available in this</a:t>
            </a:r>
            <a:r>
              <a:rPr sz="1000" b="1" spc="-5" dirty="0">
                <a:solidFill>
                  <a:srgbClr val="FFFFFF"/>
                </a:solidFill>
                <a:latin typeface="Poppins"/>
                <a:cs typeface="Poppins"/>
              </a:rPr>
              <a:t> </a:t>
            </a:r>
            <a:r>
              <a:rPr sz="1000" b="1" dirty="0">
                <a:solidFill>
                  <a:srgbClr val="FFFFFF"/>
                </a:solidFill>
                <a:latin typeface="Poppins"/>
                <a:cs typeface="Poppins"/>
              </a:rPr>
              <a:t>field.</a:t>
            </a:r>
            <a:endParaRPr sz="1000" dirty="0">
              <a:latin typeface="Poppins"/>
              <a:cs typeface="Poppins"/>
            </a:endParaRPr>
          </a:p>
        </p:txBody>
      </p:sp>
      <p:sp>
        <p:nvSpPr>
          <p:cNvPr id="4" name="object 4"/>
          <p:cNvSpPr txBox="1"/>
          <p:nvPr/>
        </p:nvSpPr>
        <p:spPr>
          <a:xfrm>
            <a:off x="563299" y="1760338"/>
            <a:ext cx="2694305" cy="64135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the homework</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marR="5080" indent="-64135">
              <a:lnSpc>
                <a:spcPct val="104200"/>
              </a:lnSpc>
              <a:spcBef>
                <a:spcPts val="284"/>
              </a:spcBef>
              <a:buChar char="•"/>
              <a:tabLst>
                <a:tab pos="76835" algn="l"/>
              </a:tabLst>
            </a:pPr>
            <a:r>
              <a:rPr sz="800" spc="-5" dirty="0">
                <a:solidFill>
                  <a:srgbClr val="231F20"/>
                </a:solidFill>
                <a:latin typeface="Arial" panose="020B0604020202020204" pitchFamily="34" charset="0"/>
                <a:cs typeface="Arial" panose="020B0604020202020204" pitchFamily="34" charset="0"/>
              </a:rPr>
              <a:t>Resources </a:t>
            </a:r>
            <a:r>
              <a:rPr sz="800" dirty="0">
                <a:solidFill>
                  <a:srgbClr val="231F20"/>
                </a:solidFill>
                <a:latin typeface="Arial" panose="020B0604020202020204" pitchFamily="34" charset="0"/>
                <a:cs typeface="Arial" panose="020B0604020202020204" pitchFamily="34" charset="0"/>
              </a:rPr>
              <a:t>for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 </a:t>
            </a:r>
            <a:r>
              <a:rPr sz="800" dirty="0">
                <a:solidFill>
                  <a:srgbClr val="231F20"/>
                </a:solidFill>
                <a:latin typeface="Arial" panose="020B0604020202020204" pitchFamily="34" charset="0"/>
                <a:cs typeface="Arial" panose="020B0604020202020204" pitchFamily="34" charset="0"/>
              </a:rPr>
              <a:t>plans (these  can be completed on a computer or on</a:t>
            </a:r>
            <a:r>
              <a:rPr sz="800" spc="-3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paper)</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2539305"/>
            <a:ext cx="1495425" cy="351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028306"/>
            <a:ext cx="2249805" cy="351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 </a:t>
            </a:r>
            <a:r>
              <a:rPr sz="800" spc="-5" dirty="0">
                <a:solidFill>
                  <a:srgbClr val="231F20"/>
                </a:solidFill>
                <a:latin typeface="Arial" panose="020B0604020202020204" pitchFamily="34" charset="0"/>
                <a:cs typeface="Arial" panose="020B0604020202020204" pitchFamily="34" charset="0"/>
              </a:rPr>
              <a:t>Suite/Classroom </a:t>
            </a:r>
            <a:r>
              <a:rPr sz="800" dirty="0">
                <a:solidFill>
                  <a:srgbClr val="231F20"/>
                </a:solidFill>
                <a:latin typeface="Arial" panose="020B0604020202020204" pitchFamily="34" charset="0"/>
                <a:cs typeface="Arial" panose="020B0604020202020204" pitchFamily="34" charset="0"/>
              </a:rPr>
              <a:t>with</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laptops/tablets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3517307"/>
            <a:ext cx="2746375" cy="478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marR="5080"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Decide how you would like the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a:t>
            </a:r>
            <a:r>
              <a:rPr sz="800" spc="-6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a:t>
            </a:r>
            <a:r>
              <a:rPr sz="800" dirty="0">
                <a:solidFill>
                  <a:srgbClr val="231F20"/>
                </a:solidFill>
                <a:latin typeface="Arial" panose="020B0604020202020204" pitchFamily="34" charset="0"/>
                <a:cs typeface="Arial" panose="020B0604020202020204" pitchFamily="34" charset="0"/>
              </a:rPr>
              <a:t> plans</a:t>
            </a:r>
            <a:endParaRPr sz="800" dirty="0">
              <a:latin typeface="Arial" panose="020B0604020202020204" pitchFamily="34" charset="0"/>
              <a:cs typeface="Arial" panose="020B0604020202020204" pitchFamily="34" charset="0"/>
            </a:endParaRPr>
          </a:p>
        </p:txBody>
      </p:sp>
      <p:sp>
        <p:nvSpPr>
          <p:cNvPr id="8" name="object 8"/>
          <p:cNvSpPr txBox="1"/>
          <p:nvPr/>
        </p:nvSpPr>
        <p:spPr>
          <a:xfrm>
            <a:off x="563299" y="4133307"/>
            <a:ext cx="2755900" cy="2055495"/>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NATIONAL CURRICULUM</a:t>
            </a:r>
            <a:r>
              <a:rPr sz="800" b="1" spc="-5"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marL="12700" marR="76200">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 </a:t>
            </a:r>
            <a:r>
              <a:rPr sz="800" dirty="0">
                <a:solidFill>
                  <a:srgbClr val="231F20"/>
                </a:solidFill>
                <a:latin typeface="Arial" panose="020B0604020202020204" pitchFamily="34" charset="0"/>
                <a:cs typeface="Arial" panose="020B0604020202020204" pitchFamily="34" charset="0"/>
              </a:rPr>
              <a:t>- 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a:t>
            </a:r>
            <a:r>
              <a:rPr sz="800" spc="-4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confident  and </a:t>
            </a:r>
            <a:r>
              <a:rPr sz="800" spc="-5" dirty="0">
                <a:solidFill>
                  <a:srgbClr val="231F20"/>
                </a:solidFill>
                <a:latin typeface="Arial" panose="020B0604020202020204" pitchFamily="34" charset="0"/>
                <a:cs typeface="Arial" panose="020B0604020202020204" pitchFamily="34" charset="0"/>
              </a:rPr>
              <a:t>creative </a:t>
            </a:r>
            <a:r>
              <a:rPr sz="800" dirty="0">
                <a:solidFill>
                  <a:srgbClr val="231F20"/>
                </a:solidFill>
                <a:latin typeface="Arial" panose="020B0604020202020204" pitchFamily="34" charset="0"/>
                <a:cs typeface="Arial" panose="020B0604020202020204" pitchFamily="34" charset="0"/>
              </a:rPr>
              <a:t>users of information and communication  technology</a:t>
            </a:r>
            <a:endParaRPr sz="800" dirty="0">
              <a:latin typeface="Arial" panose="020B0604020202020204" pitchFamily="34" charset="0"/>
              <a:cs typeface="Arial" panose="020B0604020202020204" pitchFamily="34" charset="0"/>
            </a:endParaRPr>
          </a:p>
          <a:p>
            <a:pPr marL="12700" marR="5080">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Spoken English </a:t>
            </a:r>
            <a:r>
              <a:rPr sz="800" dirty="0">
                <a:solidFill>
                  <a:srgbClr val="231F20"/>
                </a:solidFill>
                <a:latin typeface="Arial" panose="020B0604020202020204" pitchFamily="34" charset="0"/>
                <a:cs typeface="Arial" panose="020B0604020202020204" pitchFamily="34" charset="0"/>
              </a:rPr>
              <a:t>- Giving short speeches and</a:t>
            </a:r>
            <a:r>
              <a:rPr sz="800" spc="-4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presentations,  expressing </a:t>
            </a:r>
            <a:r>
              <a:rPr sz="800" dirty="0">
                <a:solidFill>
                  <a:srgbClr val="231F20"/>
                </a:solidFill>
                <a:latin typeface="Arial" panose="020B0604020202020204" pitchFamily="34" charset="0"/>
                <a:cs typeface="Arial" panose="020B0604020202020204" pitchFamily="34" charset="0"/>
              </a:rPr>
              <a:t>their own ideas and keeping to the</a:t>
            </a: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Design and</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marR="90805"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Investigate new and emerging technologies</a:t>
            </a:r>
          </a:p>
          <a:p>
            <a:pPr marL="76200" marR="145415" indent="-64135">
              <a:lnSpc>
                <a:spcPct val="104200"/>
              </a:lnSpc>
              <a:spcBef>
                <a:spcPts val="280"/>
              </a:spcBef>
              <a:buChar char="•"/>
              <a:tabLst>
                <a:tab pos="76835" algn="l"/>
              </a:tabLst>
            </a:pPr>
            <a:r>
              <a:rPr sz="800" dirty="0">
                <a:solidFill>
                  <a:srgbClr val="231F20"/>
                </a:solidFill>
                <a:latin typeface="Arial" panose="020B0604020202020204" pitchFamily="34" charset="0"/>
                <a:cs typeface="Arial" panose="020B0604020202020204" pitchFamily="34" charset="0"/>
              </a:rPr>
              <a:t>Understand developments in design and </a:t>
            </a:r>
            <a:r>
              <a:rPr sz="800" spc="-10" dirty="0">
                <a:solidFill>
                  <a:srgbClr val="231F20"/>
                </a:solidFill>
                <a:latin typeface="Arial" panose="020B0604020202020204" pitchFamily="34" charset="0"/>
                <a:cs typeface="Arial" panose="020B0604020202020204" pitchFamily="34" charset="0"/>
              </a:rPr>
              <a:t>technology,</a:t>
            </a:r>
            <a:r>
              <a:rPr sz="800" spc="-5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its  impacts on individuals, society and the </a:t>
            </a:r>
            <a:r>
              <a:rPr sz="800" spc="-5" dirty="0">
                <a:solidFill>
                  <a:srgbClr val="231F20"/>
                </a:solidFill>
                <a:latin typeface="Arial" panose="020B0604020202020204" pitchFamily="34" charset="0"/>
                <a:cs typeface="Arial" panose="020B0604020202020204" pitchFamily="34" charset="0"/>
              </a:rPr>
              <a:t>environments,  </a:t>
            </a:r>
            <a:r>
              <a:rPr sz="800" dirty="0">
                <a:solidFill>
                  <a:srgbClr val="231F20"/>
                </a:solidFill>
                <a:latin typeface="Arial" panose="020B0604020202020204" pitchFamily="34" charset="0"/>
                <a:cs typeface="Arial" panose="020B0604020202020204" pitchFamily="34" charset="0"/>
              </a:rPr>
              <a:t>and the </a:t>
            </a:r>
            <a:r>
              <a:rPr sz="800" spc="-5"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 engineers and  technologists</a:t>
            </a:r>
            <a:endParaRPr sz="800" dirty="0">
              <a:latin typeface="Arial" panose="020B0604020202020204" pitchFamily="34" charset="0"/>
              <a:cs typeface="Arial" panose="020B0604020202020204" pitchFamily="34" charset="0"/>
            </a:endParaRPr>
          </a:p>
          <a:p>
            <a:pPr marL="76200" marR="90805"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Develop and communicate design ideas using</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annotated  sketches</a:t>
            </a:r>
            <a:endParaRPr sz="800" dirty="0">
              <a:latin typeface="Arial" panose="020B0604020202020204" pitchFamily="34" charset="0"/>
              <a:cs typeface="Arial" panose="020B0604020202020204" pitchFamily="34" charset="0"/>
            </a:endParaRPr>
          </a:p>
        </p:txBody>
      </p:sp>
      <p:sp>
        <p:nvSpPr>
          <p:cNvPr id="10" name="object 10"/>
          <p:cNvSpPr txBox="1"/>
          <p:nvPr/>
        </p:nvSpPr>
        <p:spPr>
          <a:xfrm>
            <a:off x="3690000" y="2051071"/>
            <a:ext cx="1087120" cy="1042669"/>
          </a:xfrm>
          <a:prstGeom prst="rect">
            <a:avLst/>
          </a:prstGeom>
        </p:spPr>
        <p:txBody>
          <a:bodyPr vert="horz" wrap="square" lIns="0" tIns="17780" rIns="0" bIns="0" rtlCol="0">
            <a:noAutofit/>
          </a:bodyPr>
          <a:lstStyle/>
          <a:p>
            <a:pPr marR="71755">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 is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used for</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of food  technology in the </a:t>
            </a:r>
            <a:r>
              <a:rPr sz="600" spc="-5" dirty="0">
                <a:solidFill>
                  <a:srgbClr val="231F20"/>
                </a:solidFill>
                <a:latin typeface="Arial" panose="020B0604020202020204" pitchFamily="34" charset="0"/>
                <a:cs typeface="Arial" panose="020B0604020202020204" pitchFamily="34" charset="0"/>
              </a:rPr>
              <a:t>pictures </a:t>
            </a:r>
            <a:r>
              <a:rPr sz="600" dirty="0">
                <a:solidFill>
                  <a:srgbClr val="231F20"/>
                </a:solidFill>
                <a:latin typeface="Arial" panose="020B0604020202020204" pitchFamily="34" charset="0"/>
                <a:cs typeface="Arial" panose="020B0604020202020204" pitchFamily="34" charset="0"/>
              </a:rPr>
              <a:t>on  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 the students</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of any other examples?</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a:t>
            </a:r>
            <a:endParaRPr sz="600" dirty="0">
              <a:latin typeface="Arial" panose="020B0604020202020204" pitchFamily="34" charset="0"/>
              <a:cs typeface="Arial" panose="020B0604020202020204" pitchFamily="34" charset="0"/>
            </a:endParaRPr>
          </a:p>
          <a:p>
            <a:pPr marR="16510">
              <a:lnSpc>
                <a:spcPts val="700"/>
              </a:lnSpc>
              <a:spcBef>
                <a:spcPts val="5"/>
              </a:spcBef>
            </a:pPr>
            <a:r>
              <a:rPr sz="600" dirty="0">
                <a:solidFill>
                  <a:srgbClr val="231F20"/>
                </a:solidFill>
                <a:latin typeface="Arial" panose="020B0604020202020204" pitchFamily="34" charset="0"/>
                <a:cs typeface="Arial" panose="020B0604020202020204" pitchFamily="34" charset="0"/>
              </a:rPr>
              <a:t>is technology shaping the way  food is </a:t>
            </a:r>
            <a:r>
              <a:rPr sz="600" spc="-5" dirty="0">
                <a:solidFill>
                  <a:srgbClr val="231F20"/>
                </a:solidFill>
                <a:latin typeface="Arial" panose="020B0604020202020204" pitchFamily="34" charset="0"/>
                <a:cs typeface="Arial" panose="020B0604020202020204" pitchFamily="34" charset="0"/>
              </a:rPr>
              <a:t>produced, </a:t>
            </a:r>
            <a:r>
              <a:rPr sz="600" dirty="0">
                <a:solidFill>
                  <a:srgbClr val="231F20"/>
                </a:solidFill>
                <a:latin typeface="Arial" panose="020B0604020202020204" pitchFamily="34" charset="0"/>
                <a:cs typeface="Arial" panose="020B0604020202020204" pitchFamily="34" charset="0"/>
              </a:rPr>
              <a:t>sold,</a:t>
            </a:r>
            <a:r>
              <a:rPr sz="600" spc="-6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  and </a:t>
            </a:r>
            <a:r>
              <a:rPr sz="600" spc="-5" dirty="0">
                <a:solidFill>
                  <a:srgbClr val="231F20"/>
                </a:solidFill>
                <a:latin typeface="Arial" panose="020B0604020202020204" pitchFamily="34" charset="0"/>
                <a:cs typeface="Arial" panose="020B0604020202020204" pitchFamily="34" charset="0"/>
              </a:rPr>
              <a:t>preserved? </a:t>
            </a:r>
            <a:r>
              <a:rPr sz="600" dirty="0">
                <a:solidFill>
                  <a:srgbClr val="231F20"/>
                </a:solidFill>
                <a:latin typeface="Arial" panose="020B0604020202020204" pitchFamily="34" charset="0"/>
                <a:cs typeface="Arial" panose="020B0604020202020204" pitchFamily="34" charset="0"/>
              </a:rPr>
              <a:t>How has food  technology evolved since the  students </a:t>
            </a:r>
            <a:r>
              <a:rPr sz="600" spc="-5" dirty="0">
                <a:solidFill>
                  <a:srgbClr val="231F20"/>
                </a:solidFill>
                <a:latin typeface="Arial" panose="020B0604020202020204" pitchFamily="34" charset="0"/>
                <a:cs typeface="Arial" panose="020B0604020202020204" pitchFamily="34" charset="0"/>
              </a:rPr>
              <a:t>were</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younger?</a:t>
            </a:r>
            <a:endParaRPr sz="600" dirty="0">
              <a:latin typeface="Arial" panose="020B0604020202020204" pitchFamily="34" charset="0"/>
              <a:cs typeface="Arial" panose="020B0604020202020204" pitchFamily="34" charset="0"/>
            </a:endParaRPr>
          </a:p>
        </p:txBody>
      </p:sp>
      <p:sp>
        <p:nvSpPr>
          <p:cNvPr id="11" name="object 11"/>
          <p:cNvSpPr txBox="1"/>
          <p:nvPr/>
        </p:nvSpPr>
        <p:spPr>
          <a:xfrm>
            <a:off x="7433002" y="6177853"/>
            <a:ext cx="1496695" cy="1131570"/>
          </a:xfrm>
          <a:prstGeom prst="rect">
            <a:avLst/>
          </a:prstGeom>
        </p:spPr>
        <p:txBody>
          <a:bodyPr vert="horz" wrap="square" lIns="0" tIns="17780" rIns="0" bIns="0" rtlCol="0">
            <a:noAutofit/>
          </a:bodyPr>
          <a:lstStyle/>
          <a:p>
            <a:pPr marR="12065">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a:t>
            </a:r>
            <a:r>
              <a:rPr sz="600" b="1" spc="-5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for Food?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Use the PPT slide to discuss the </a:t>
            </a:r>
            <a:r>
              <a:rPr sz="600" spc="-5" dirty="0">
                <a:solidFill>
                  <a:srgbClr val="231F20"/>
                </a:solidFill>
                <a:latin typeface="Arial" panose="020B0604020202020204" pitchFamily="34" charset="0"/>
                <a:cs typeface="Arial" panose="020B0604020202020204" pitchFamily="34" charset="0"/>
              </a:rPr>
              <a:t>careers  </a:t>
            </a:r>
            <a:r>
              <a:rPr sz="600" dirty="0">
                <a:solidFill>
                  <a:srgbClr val="231F20"/>
                </a:solidFill>
                <a:latin typeface="Arial" panose="020B0604020202020204" pitchFamily="34" charset="0"/>
                <a:cs typeface="Arial" panose="020B0604020202020204" pitchFamily="34" charset="0"/>
              </a:rPr>
              <a:t>which the students could pursue using or  designing the food tech </a:t>
            </a:r>
            <a:r>
              <a:rPr sz="600" spc="-5" dirty="0">
                <a:solidFill>
                  <a:srgbClr val="231F20"/>
                </a:solidFill>
                <a:latin typeface="Arial" panose="020B0604020202020204" pitchFamily="34" charset="0"/>
                <a:cs typeface="Arial" panose="020B0604020202020204" pitchFamily="34" charset="0"/>
              </a:rPr>
              <a:t>covered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today’s  </a:t>
            </a:r>
            <a:r>
              <a:rPr sz="600" dirty="0">
                <a:solidFill>
                  <a:srgbClr val="231F20"/>
                </a:solidFill>
                <a:latin typeface="Arial" panose="020B0604020202020204" pitchFamily="34" charset="0"/>
                <a:cs typeface="Arial" panose="020B0604020202020204" pitchFamily="34" charset="0"/>
              </a:rPr>
              <a:t>lesson.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like a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designing and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the food</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  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Remind the students that  many people will be working with this tech  in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and using it in their homes but  we also need people to continue to design  this</a:t>
            </a:r>
            <a:r>
              <a:rPr sz="600" spc="-5" dirty="0">
                <a:solidFill>
                  <a:srgbClr val="231F20"/>
                </a:solidFill>
                <a:latin typeface="Arial" panose="020B0604020202020204" pitchFamily="34" charset="0"/>
                <a:cs typeface="Arial" panose="020B0604020202020204" pitchFamily="34" charset="0"/>
              </a:rPr>
              <a:t> technology.</a:t>
            </a:r>
            <a:endParaRPr sz="600" dirty="0">
              <a:latin typeface="Arial" panose="020B0604020202020204" pitchFamily="34" charset="0"/>
              <a:cs typeface="Arial" panose="020B0604020202020204" pitchFamily="34" charset="0"/>
            </a:endParaRPr>
          </a:p>
        </p:txBody>
      </p:sp>
      <p:sp>
        <p:nvSpPr>
          <p:cNvPr id="12" name="object 12"/>
          <p:cNvSpPr txBox="1"/>
          <p:nvPr/>
        </p:nvSpPr>
        <p:spPr>
          <a:xfrm>
            <a:off x="3705871" y="5878829"/>
            <a:ext cx="20955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4</a:t>
            </a:r>
            <a:endParaRPr sz="2300">
              <a:latin typeface="Poppins"/>
              <a:cs typeface="Poppins"/>
            </a:endParaRPr>
          </a:p>
        </p:txBody>
      </p:sp>
      <p:sp>
        <p:nvSpPr>
          <p:cNvPr id="13" name="object 13"/>
          <p:cNvSpPr txBox="1"/>
          <p:nvPr/>
        </p:nvSpPr>
        <p:spPr>
          <a:xfrm>
            <a:off x="3705871" y="6150178"/>
            <a:ext cx="3435985" cy="1202690"/>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How is technology being used to </a:t>
            </a:r>
            <a:r>
              <a:rPr sz="600" b="1" spc="-5" dirty="0">
                <a:solidFill>
                  <a:srgbClr val="231F20"/>
                </a:solidFill>
                <a:latin typeface="Arial" panose="020B0604020202020204" pitchFamily="34" charset="0"/>
                <a:cs typeface="Arial" panose="020B0604020202020204" pitchFamily="34" charset="0"/>
              </a:rPr>
              <a:t>‘grow’ </a:t>
            </a:r>
            <a:r>
              <a:rPr sz="600" b="1" dirty="0">
                <a:solidFill>
                  <a:srgbClr val="231F20"/>
                </a:solidFill>
                <a:latin typeface="Arial" panose="020B0604020202020204" pitchFamily="34" charset="0"/>
                <a:cs typeface="Arial" panose="020B0604020202020204" pitchFamily="34" charset="0"/>
              </a:rPr>
              <a:t>edible meat? (20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a:lnSpc>
                <a:spcPts val="710"/>
              </a:lnSpc>
              <a:spcBef>
                <a:spcPts val="265"/>
              </a:spcBef>
            </a:pPr>
            <a:r>
              <a:rPr sz="600" dirty="0">
                <a:solidFill>
                  <a:srgbClr val="231F20"/>
                </a:solidFill>
                <a:latin typeface="Arial" panose="020B0604020202020204" pitchFamily="34" charset="0"/>
                <a:cs typeface="Arial" panose="020B0604020202020204" pitchFamily="34" charset="0"/>
              </a:rPr>
              <a:t>Ask the students if any of them have </a:t>
            </a:r>
            <a:r>
              <a:rPr sz="600" spc="-5" dirty="0">
                <a:solidFill>
                  <a:srgbClr val="231F20"/>
                </a:solidFill>
                <a:latin typeface="Arial" panose="020B0604020202020204" pitchFamily="34" charset="0"/>
                <a:cs typeface="Arial" panose="020B0604020202020204" pitchFamily="34" charset="0"/>
              </a:rPr>
              <a:t>heard </a:t>
            </a:r>
            <a:r>
              <a:rPr sz="600" dirty="0">
                <a:solidFill>
                  <a:srgbClr val="231F20"/>
                </a:solidFill>
                <a:latin typeface="Arial" panose="020B0604020202020204" pitchFamily="34" charset="0"/>
                <a:cs typeface="Arial" panose="020B0604020202020204" pitchFamily="34" charset="0"/>
              </a:rPr>
              <a:t>of ‘lab </a:t>
            </a:r>
            <a:r>
              <a:rPr sz="600" spc="-5" dirty="0">
                <a:solidFill>
                  <a:srgbClr val="231F20"/>
                </a:solidFill>
                <a:latin typeface="Arial" panose="020B0604020202020204" pitchFamily="34" charset="0"/>
                <a:cs typeface="Arial" panose="020B0604020202020204" pitchFamily="34" charset="0"/>
              </a:rPr>
              <a:t>grown </a:t>
            </a:r>
            <a:r>
              <a:rPr sz="600" dirty="0">
                <a:solidFill>
                  <a:srgbClr val="231F20"/>
                </a:solidFill>
                <a:latin typeface="Arial" panose="020B0604020202020204" pitchFamily="34" charset="0"/>
                <a:cs typeface="Arial" panose="020B0604020202020204" pitchFamily="34" charset="0"/>
              </a:rPr>
              <a:t>meat’</a:t>
            </a:r>
            <a:r>
              <a:rPr sz="600" spc="-5" dirty="0">
                <a:solidFill>
                  <a:srgbClr val="231F20"/>
                </a:solidFill>
                <a:latin typeface="Arial" panose="020B0604020202020204" pitchFamily="34" charset="0"/>
                <a:cs typeface="Arial" panose="020B0604020202020204" pitchFamily="34" charset="0"/>
              </a:rPr>
              <a:t> before</a:t>
            </a:r>
            <a:r>
              <a:rPr lang="en-GB" sz="600" spc="-5"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534670">
              <a:lnSpc>
                <a:spcPts val="700"/>
              </a:lnSpc>
              <a:spcBef>
                <a:spcPts val="30"/>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video hyperlinked on the PowerPoint: </a:t>
            </a:r>
            <a:endParaRPr lang="en-GB" sz="600" dirty="0">
              <a:solidFill>
                <a:srgbClr val="231F20"/>
              </a:solidFill>
              <a:latin typeface="Arial" panose="020B0604020202020204" pitchFamily="34" charset="0"/>
              <a:cs typeface="Arial" panose="020B0604020202020204" pitchFamily="34" charset="0"/>
            </a:endParaRPr>
          </a:p>
          <a:p>
            <a:pPr marR="534670">
              <a:lnSpc>
                <a:spcPts val="700"/>
              </a:lnSpc>
              <a:spcBef>
                <a:spcPts val="30"/>
              </a:spcBef>
            </a:pPr>
            <a:r>
              <a:rPr lang="en-GB" sz="600" dirty="0">
                <a:solidFill>
                  <a:srgbClr val="231F20"/>
                </a:solidFill>
                <a:latin typeface="Arial" panose="020B0604020202020204" pitchFamily="34" charset="0"/>
                <a:cs typeface="Arial" panose="020B0604020202020204" pitchFamily="34" charset="0"/>
                <a:hlinkClick r:id="rId2"/>
              </a:rPr>
              <a:t>https://www.youtube.com/watch?v=wNlnSMe8imo</a:t>
            </a:r>
            <a:endParaRPr lang="en-GB" sz="600" dirty="0">
              <a:solidFill>
                <a:srgbClr val="231F20"/>
              </a:solidFill>
              <a:latin typeface="Arial" panose="020B0604020202020204" pitchFamily="34" charset="0"/>
              <a:cs typeface="Arial" panose="020B0604020202020204" pitchFamily="34" charset="0"/>
            </a:endParaRPr>
          </a:p>
          <a:p>
            <a:pPr marR="534670">
              <a:lnSpc>
                <a:spcPts val="700"/>
              </a:lnSpc>
              <a:spcBef>
                <a:spcPts val="30"/>
              </a:spcBef>
            </a:pPr>
            <a:endParaRPr lang="en-US" sz="600" u="sng" spc="-5" dirty="0">
              <a:solidFill>
                <a:srgbClr val="231F20"/>
              </a:solidFill>
              <a:uFill>
                <a:solidFill>
                  <a:srgbClr val="231F20"/>
                </a:solidFill>
              </a:uFill>
              <a:latin typeface="Arial" panose="020B0604020202020204" pitchFamily="34" charset="0"/>
              <a:cs typeface="Arial" panose="020B0604020202020204" pitchFamily="34" charset="0"/>
            </a:endParaRPr>
          </a:p>
          <a:p>
            <a:pPr marR="534670">
              <a:lnSpc>
                <a:spcPts val="700"/>
              </a:lnSpc>
              <a:spcBef>
                <a:spcPts val="30"/>
              </a:spcBef>
            </a:pPr>
            <a:r>
              <a:rPr sz="600" dirty="0">
                <a:solidFill>
                  <a:srgbClr val="231F20"/>
                </a:solidFill>
                <a:latin typeface="Arial" panose="020B0604020202020204" pitchFamily="34" charset="0"/>
                <a:cs typeface="Arial" panose="020B0604020202020204" pitchFamily="34" charset="0"/>
              </a:rPr>
              <a:t>After watching the video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a:t>
            </a:r>
            <a:endParaRPr sz="600" dirty="0">
              <a:latin typeface="Arial" panose="020B0604020202020204" pitchFamily="34" charset="0"/>
              <a:cs typeface="Arial" panose="020B0604020202020204" pitchFamily="34" charset="0"/>
            </a:endParaRPr>
          </a:p>
          <a:p>
            <a:pPr marL="50800" indent="-51435">
              <a:lnSpc>
                <a:spcPct val="100000"/>
              </a:lnSpc>
              <a:spcBef>
                <a:spcPts val="260"/>
              </a:spcBef>
              <a:buChar char="-"/>
              <a:tabLst>
                <a:tab pos="51435" algn="l"/>
              </a:tabLst>
            </a:pPr>
            <a:r>
              <a:rPr sz="600" dirty="0">
                <a:solidFill>
                  <a:srgbClr val="231F20"/>
                </a:solidFill>
                <a:latin typeface="Arial" panose="020B0604020202020204" pitchFamily="34" charset="0"/>
                <a:cs typeface="Arial" panose="020B0604020202020204" pitchFamily="34" charset="0"/>
              </a:rPr>
              <a:t>What do you think about lab </a:t>
            </a:r>
            <a:r>
              <a:rPr sz="600" spc="-5" dirty="0">
                <a:solidFill>
                  <a:srgbClr val="231F20"/>
                </a:solidFill>
                <a:latin typeface="Arial" panose="020B0604020202020204" pitchFamily="34" charset="0"/>
                <a:cs typeface="Arial" panose="020B0604020202020204" pitchFamily="34" charset="0"/>
              </a:rPr>
              <a:t>grown</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meat?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the limitations to lab </a:t>
            </a:r>
            <a:r>
              <a:rPr sz="600" spc="-5" dirty="0">
                <a:solidFill>
                  <a:srgbClr val="231F20"/>
                </a:solidFill>
                <a:latin typeface="Arial" panose="020B0604020202020204" pitchFamily="34" charset="0"/>
                <a:cs typeface="Arial" panose="020B0604020202020204" pitchFamily="34" charset="0"/>
              </a:rPr>
              <a:t>grown </a:t>
            </a:r>
            <a:r>
              <a:rPr sz="600" dirty="0">
                <a:solidFill>
                  <a:srgbClr val="231F20"/>
                </a:solidFill>
                <a:latin typeface="Arial" panose="020B0604020202020204" pitchFamily="34" charset="0"/>
                <a:cs typeface="Arial" panose="020B0604020202020204" pitchFamily="34" charset="0"/>
              </a:rPr>
              <a:t>meat at the moment? What </a:t>
            </a:r>
            <a:r>
              <a:rPr sz="600" spc="-5" dirty="0">
                <a:solidFill>
                  <a:srgbClr val="231F20"/>
                </a:solidFill>
                <a:latin typeface="Arial" panose="020B0604020202020204" pitchFamily="34" charset="0"/>
                <a:cs typeface="Arial" panose="020B0604020202020204" pitchFamily="34" charset="0"/>
              </a:rPr>
              <a:t>problems are </a:t>
            </a:r>
            <a:r>
              <a:rPr sz="600" dirty="0">
                <a:solidFill>
                  <a:srgbClr val="231F20"/>
                </a:solidFill>
                <a:latin typeface="Arial" panose="020B0604020202020204" pitchFamily="34" charset="0"/>
                <a:cs typeface="Arial" panose="020B0604020202020204" pitchFamily="34" charset="0"/>
              </a:rPr>
              <a:t>they trying to</a:t>
            </a:r>
            <a:r>
              <a:rPr sz="600" spc="-4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solve?</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Why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the companies saying this advancement in technology will be good for the</a:t>
            </a:r>
            <a:r>
              <a:rPr sz="600" spc="-4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environment?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Why do you think animal charities like </a:t>
            </a:r>
            <a:r>
              <a:rPr sz="600" spc="-15" dirty="0">
                <a:solidFill>
                  <a:srgbClr val="231F20"/>
                </a:solidFill>
                <a:latin typeface="Arial" panose="020B0604020202020204" pitchFamily="34" charset="0"/>
                <a:cs typeface="Arial" panose="020B0604020202020204" pitchFamily="34" charset="0"/>
              </a:rPr>
              <a:t>PETA </a:t>
            </a:r>
            <a:r>
              <a:rPr sz="600" dirty="0">
                <a:solidFill>
                  <a:srgbClr val="231F20"/>
                </a:solidFill>
                <a:latin typeface="Arial" panose="020B0604020202020204" pitchFamily="34" charset="0"/>
                <a:cs typeface="Arial" panose="020B0604020202020204" pitchFamily="34" charset="0"/>
              </a:rPr>
              <a:t>support the scientists working on lab </a:t>
            </a:r>
            <a:r>
              <a:rPr sz="600" spc="-5" dirty="0">
                <a:solidFill>
                  <a:srgbClr val="231F20"/>
                </a:solidFill>
                <a:latin typeface="Arial" panose="020B0604020202020204" pitchFamily="34" charset="0"/>
                <a:cs typeface="Arial" panose="020B0604020202020204" pitchFamily="34" charset="0"/>
              </a:rPr>
              <a:t>grown</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meat?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you consider eating this type of meat?</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3690000" y="3343556"/>
            <a:ext cx="18986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3</a:t>
            </a:r>
            <a:endParaRPr sz="2300">
              <a:latin typeface="Poppins"/>
              <a:cs typeface="Poppins"/>
            </a:endParaRPr>
          </a:p>
        </p:txBody>
      </p:sp>
      <p:sp>
        <p:nvSpPr>
          <p:cNvPr id="15" name="object 15"/>
          <p:cNvSpPr txBox="1"/>
          <p:nvPr/>
        </p:nvSpPr>
        <p:spPr>
          <a:xfrm>
            <a:off x="3690000" y="3614904"/>
            <a:ext cx="2527935" cy="2075180"/>
          </a:xfrm>
          <a:prstGeom prst="rect">
            <a:avLst/>
          </a:prstGeom>
        </p:spPr>
        <p:txBody>
          <a:bodyPr vert="horz" wrap="square" lIns="0" tIns="45720" rIns="0" bIns="0" rtlCol="0">
            <a:noAutofit/>
          </a:bodyPr>
          <a:lstStyle/>
          <a:p>
            <a:pPr>
              <a:lnSpc>
                <a:spcPct val="100000"/>
              </a:lnSpc>
              <a:spcBef>
                <a:spcPts val="360"/>
              </a:spcBef>
            </a:pPr>
            <a:r>
              <a:rPr sz="600" b="1" spc="-5" dirty="0">
                <a:solidFill>
                  <a:srgbClr val="231F20"/>
                </a:solidFill>
                <a:latin typeface="Arial" panose="020B0604020202020204" pitchFamily="34" charset="0"/>
                <a:cs typeface="Arial" panose="020B0604020202020204" pitchFamily="34" charset="0"/>
              </a:rPr>
              <a:t>Group research </a:t>
            </a:r>
            <a:r>
              <a:rPr sz="600" b="1" dirty="0">
                <a:solidFill>
                  <a:srgbClr val="231F20"/>
                </a:solidFill>
                <a:latin typeface="Arial" panose="020B0604020202020204" pitchFamily="34" charset="0"/>
                <a:cs typeface="Arial" panose="020B0604020202020204" pitchFamily="34" charset="0"/>
              </a:rPr>
              <a:t>into an example of food technology (30</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Split the students into 6 groups. Give each group a food technology question to research and present back to the class. This could be a PowerPoint slide, short video clip, paper or verbal presentation etc (how they present is completely up to you as their teacher).</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For their piece of technology, ask the students to find out: What does the tech do and how does it work? Who created the technology? What careers and jobs could you have working with/creating that technology? How does this technology benefit the user/environment?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Food tech examples to research: </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Moley robotic kitchen</a:t>
            </a:r>
          </a:p>
          <a:p>
            <a:pPr marL="71438" marR="5080" indent="-71438">
              <a:lnSpc>
                <a:spcPts val="650"/>
              </a:lnSpc>
              <a:spcBef>
                <a:spcPts val="200"/>
              </a:spcBef>
              <a:buChar char="-"/>
            </a:pPr>
            <a:r>
              <a:rPr lang="en-GB" sz="600" dirty="0" err="1">
                <a:solidFill>
                  <a:srgbClr val="231F20"/>
                </a:solidFill>
                <a:latin typeface="Arial" panose="020B0604020202020204" pitchFamily="34" charset="0"/>
                <a:cs typeface="Arial" panose="020B0604020202020204" pitchFamily="34" charset="0"/>
              </a:rPr>
              <a:t>FoodBot</a:t>
            </a:r>
            <a:r>
              <a:rPr lang="en-GB" sz="600" dirty="0">
                <a:solidFill>
                  <a:srgbClr val="231F20"/>
                </a:solidFill>
                <a:latin typeface="Arial" panose="020B0604020202020204" pitchFamily="34" charset="0"/>
                <a:cs typeface="Arial" panose="020B0604020202020204" pitchFamily="34" charset="0"/>
              </a:rPr>
              <a:t> S2</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Sakura Japanese restaurant, Manchester</a:t>
            </a:r>
          </a:p>
          <a:p>
            <a:pPr marL="71438" marR="5080" indent="-71438">
              <a:lnSpc>
                <a:spcPts val="650"/>
              </a:lnSpc>
              <a:spcBef>
                <a:spcPts val="10"/>
              </a:spcBef>
              <a:buChar char="-"/>
            </a:pPr>
            <a:r>
              <a:rPr lang="en-GB" sz="600" dirty="0" err="1">
                <a:solidFill>
                  <a:srgbClr val="231F20"/>
                </a:solidFill>
                <a:latin typeface="Arial" panose="020B0604020202020204" pitchFamily="34" charset="0"/>
                <a:cs typeface="Arial" panose="020B0604020202020204" pitchFamily="34" charset="0"/>
              </a:rPr>
              <a:t>FoodMarble</a:t>
            </a:r>
            <a:r>
              <a:rPr lang="en-GB" sz="600" dirty="0">
                <a:solidFill>
                  <a:srgbClr val="231F20"/>
                </a:solidFill>
                <a:latin typeface="Arial" panose="020B0604020202020204" pitchFamily="34" charset="0"/>
                <a:cs typeface="Arial" panose="020B0604020202020204" pitchFamily="34" charset="0"/>
              </a:rPr>
              <a:t>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Mimica Bump tag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Farmer’s Fridge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Give the students time to present their findings to the rest of the class. Ask the students if any of them would be interested in working with or designing any of the food technology they have learned about during this activity.</a:t>
            </a:r>
          </a:p>
        </p:txBody>
      </p:sp>
      <p:sp>
        <p:nvSpPr>
          <p:cNvPr id="16" name="object 16"/>
          <p:cNvSpPr/>
          <p:nvPr/>
        </p:nvSpPr>
        <p:spPr>
          <a:xfrm>
            <a:off x="6374462" y="1755775"/>
            <a:ext cx="3962400" cy="1797050"/>
          </a:xfrm>
          <a:custGeom>
            <a:avLst/>
            <a:gdLst/>
            <a:ahLst/>
            <a:cxnLst/>
            <a:rect l="l" t="t" r="r" b="b"/>
            <a:pathLst>
              <a:path w="3962400" h="1797050">
                <a:moveTo>
                  <a:pt x="0" y="1796453"/>
                </a:moveTo>
                <a:lnTo>
                  <a:pt x="3962336" y="1796453"/>
                </a:lnTo>
                <a:lnTo>
                  <a:pt x="3962336" y="0"/>
                </a:lnTo>
                <a:lnTo>
                  <a:pt x="0" y="0"/>
                </a:lnTo>
                <a:lnTo>
                  <a:pt x="0" y="1796453"/>
                </a:lnTo>
                <a:close/>
              </a:path>
            </a:pathLst>
          </a:custGeom>
          <a:ln w="6350">
            <a:solidFill>
              <a:srgbClr val="BCBEC0"/>
            </a:solidFill>
          </a:ln>
        </p:spPr>
        <p:txBody>
          <a:bodyPr wrap="square" lIns="0" tIns="0" rIns="0" bIns="0" rtlCol="0">
            <a:noAutofit/>
          </a:bodyPr>
          <a:lstStyle/>
          <a:p>
            <a:endParaRPr/>
          </a:p>
        </p:txBody>
      </p:sp>
      <p:sp>
        <p:nvSpPr>
          <p:cNvPr id="17" name="object 17"/>
          <p:cNvSpPr txBox="1"/>
          <p:nvPr/>
        </p:nvSpPr>
        <p:spPr>
          <a:xfrm>
            <a:off x="6441335" y="1746561"/>
            <a:ext cx="20066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a:latin typeface="Poppins"/>
              <a:cs typeface="Poppins"/>
            </a:endParaRPr>
          </a:p>
        </p:txBody>
      </p:sp>
      <p:sp>
        <p:nvSpPr>
          <p:cNvPr id="18" name="object 18"/>
          <p:cNvSpPr txBox="1"/>
          <p:nvPr/>
        </p:nvSpPr>
        <p:spPr>
          <a:xfrm>
            <a:off x="6441334" y="2017909"/>
            <a:ext cx="3839210" cy="1433195"/>
          </a:xfrm>
          <a:prstGeom prst="rect">
            <a:avLst/>
          </a:prstGeom>
        </p:spPr>
        <p:txBody>
          <a:bodyPr vert="horz" wrap="square" lIns="0" tIns="45720" rIns="0" bIns="0" rtlCol="0">
            <a:noAutofit/>
          </a:bodyPr>
          <a:lstStyle/>
          <a:p>
            <a:pPr>
              <a:lnSpc>
                <a:spcPct val="100000"/>
              </a:lnSpc>
              <a:spcBef>
                <a:spcPts val="360"/>
              </a:spcBef>
            </a:pPr>
            <a:r>
              <a:rPr sz="600" b="1" spc="-10" dirty="0">
                <a:solidFill>
                  <a:srgbClr val="231F20"/>
                </a:solidFill>
                <a:latin typeface="Arial" panose="020B0604020202020204" pitchFamily="34" charset="0"/>
                <a:cs typeface="Arial" panose="020B0604020202020204" pitchFamily="34" charset="0"/>
              </a:rPr>
              <a:t>Technology </a:t>
            </a:r>
            <a:r>
              <a:rPr sz="600" b="1" dirty="0">
                <a:solidFill>
                  <a:srgbClr val="231F20"/>
                </a:solidFill>
                <a:latin typeface="Arial" panose="020B0604020202020204" pitchFamily="34" charset="0"/>
                <a:cs typeface="Arial" panose="020B0604020202020204" pitchFamily="34" charset="0"/>
              </a:rPr>
              <a:t>in the </a:t>
            </a:r>
            <a:r>
              <a:rPr sz="600" b="1" spc="-5" dirty="0">
                <a:solidFill>
                  <a:srgbClr val="231F20"/>
                </a:solidFill>
                <a:latin typeface="Arial" panose="020B0604020202020204" pitchFamily="34" charset="0"/>
                <a:cs typeface="Arial" panose="020B0604020202020204" pitchFamily="34" charset="0"/>
              </a:rPr>
              <a:t>restaurant </a:t>
            </a:r>
            <a:r>
              <a:rPr sz="600" b="1" dirty="0">
                <a:solidFill>
                  <a:srgbClr val="231F20"/>
                </a:solidFill>
                <a:latin typeface="Arial" panose="020B0604020202020204" pitchFamily="34" charset="0"/>
                <a:cs typeface="Arial" panose="020B0604020202020204" pitchFamily="34" charset="0"/>
              </a:rPr>
              <a:t>industry (15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what kinds of technology they have seen in </a:t>
            </a:r>
            <a:r>
              <a:rPr sz="600" spc="-5" dirty="0">
                <a:solidFill>
                  <a:srgbClr val="231F20"/>
                </a:solidFill>
                <a:latin typeface="Arial" panose="020B0604020202020204" pitchFamily="34" charset="0"/>
                <a:cs typeface="Arial" panose="020B0604020202020204" pitchFamily="34" charset="0"/>
              </a:rPr>
              <a:t>restaurants </a:t>
            </a:r>
            <a:r>
              <a:rPr sz="600" dirty="0">
                <a:solidFill>
                  <a:srgbClr val="231F20"/>
                </a:solidFill>
                <a:latin typeface="Arial" panose="020B0604020202020204" pitchFamily="34" charset="0"/>
                <a:cs typeface="Arial" panose="020B0604020202020204" pitchFamily="34" charset="0"/>
              </a:rPr>
              <a:t>i.e. touch </a:t>
            </a:r>
            <a:r>
              <a:rPr sz="600" spc="-5" dirty="0">
                <a:solidFill>
                  <a:srgbClr val="231F20"/>
                </a:solidFill>
                <a:latin typeface="Arial" panose="020B0604020202020204" pitchFamily="34" charset="0"/>
                <a:cs typeface="Arial" panose="020B0604020202020204" pitchFamily="34" charset="0"/>
              </a:rPr>
              <a:t>screens </a:t>
            </a:r>
            <a:r>
              <a:rPr sz="600" dirty="0">
                <a:solidFill>
                  <a:srgbClr val="231F20"/>
                </a:solidFill>
                <a:latin typeface="Arial" panose="020B0604020202020204" pitchFamily="34" charset="0"/>
                <a:cs typeface="Arial" panose="020B0604020202020204" pitchFamily="34" charset="0"/>
              </a:rPr>
              <a:t>in McDonalds, pagers  to let you know when your table is </a:t>
            </a:r>
            <a:r>
              <a:rPr sz="600" spc="-5" dirty="0">
                <a:solidFill>
                  <a:srgbClr val="231F20"/>
                </a:solidFill>
                <a:latin typeface="Arial" panose="020B0604020202020204" pitchFamily="34" charset="0"/>
                <a:cs typeface="Arial" panose="020B0604020202020204" pitchFamily="34" charset="0"/>
              </a:rPr>
              <a:t>ready</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etc.</a:t>
            </a:r>
            <a:endParaRPr sz="600" dirty="0">
              <a:latin typeface="Arial" panose="020B0604020202020204" pitchFamily="34" charset="0"/>
              <a:cs typeface="Arial" panose="020B0604020202020204" pitchFamily="34" charset="0"/>
            </a:endParaRPr>
          </a:p>
          <a:p>
            <a:pPr marR="21590">
              <a:lnSpc>
                <a:spcPts val="700"/>
              </a:lnSpc>
              <a:spcBef>
                <a:spcPts val="285"/>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slide and hyperlinked video about the Mini Chef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in the Lego House Denmark: </a:t>
            </a:r>
            <a:br>
              <a:rPr lang="en-GB" sz="600" dirty="0">
                <a:solidFill>
                  <a:srgbClr val="231F20"/>
                </a:solidFill>
                <a:latin typeface="Arial" panose="020B0604020202020204" pitchFamily="34" charset="0"/>
                <a:cs typeface="Arial" panose="020B0604020202020204" pitchFamily="34" charset="0"/>
              </a:rPr>
            </a:br>
            <a:r>
              <a:rPr sz="600" dirty="0">
                <a:solidFill>
                  <a:srgbClr val="231F20"/>
                </a:solidFill>
                <a:uFill>
                  <a:solidFill>
                    <a:srgbClr val="231F20"/>
                  </a:solidFill>
                </a:uFill>
                <a:latin typeface="Arial" panose="020B0604020202020204" pitchFamily="34" charset="0"/>
                <a:cs typeface="Arial" panose="020B0604020202020204" pitchFamily="34" charset="0"/>
                <a:hlinkClick r:id="rId3"/>
              </a:rPr>
              <a:t>https:/</a:t>
            </a:r>
            <a:r>
              <a:rPr sz="600" dirty="0">
                <a:solidFill>
                  <a:srgbClr val="231F20"/>
                </a:solidFill>
                <a:latin typeface="Arial" panose="020B0604020202020204" pitchFamily="34" charset="0"/>
                <a:cs typeface="Arial" panose="020B0604020202020204" pitchFamily="34" charset="0"/>
                <a:hlinkClick r:id="rId3"/>
              </a:rPr>
              <a:t>/</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3"/>
              </a:rPr>
              <a:t>www.youtube.com/watch?v=iEySwwc6Csw</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this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customers choose their food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menu</a:t>
            </a:r>
            <a:endParaRPr sz="600" dirty="0">
              <a:latin typeface="Arial" panose="020B0604020202020204" pitchFamily="34" charset="0"/>
              <a:cs typeface="Arial" panose="020B0604020202020204" pitchFamily="34" charset="0"/>
            </a:endParaRPr>
          </a:p>
          <a:p>
            <a:pPr marR="151765">
              <a:lnSpc>
                <a:spcPts val="700"/>
              </a:lnSpc>
            </a:pPr>
            <a:r>
              <a:rPr sz="600" dirty="0">
                <a:solidFill>
                  <a:srgbClr val="231F20"/>
                </a:solidFill>
                <a:latin typeface="Arial" panose="020B0604020202020204" pitchFamily="34" charset="0"/>
                <a:cs typeface="Arial" panose="020B0604020202020204" pitchFamily="34" charset="0"/>
              </a:rPr>
              <a:t>by building their choice with Lego bricks. The food is then </a:t>
            </a:r>
            <a:r>
              <a:rPr sz="600" spc="-5" dirty="0">
                <a:solidFill>
                  <a:srgbClr val="231F20"/>
                </a:solidFill>
                <a:latin typeface="Arial" panose="020B0604020202020204" pitchFamily="34" charset="0"/>
                <a:cs typeface="Arial" panose="020B0604020202020204" pitchFamily="34" charset="0"/>
              </a:rPr>
              <a:t>delivered </a:t>
            </a:r>
            <a:r>
              <a:rPr sz="600" dirty="0">
                <a:solidFill>
                  <a:srgbClr val="231F20"/>
                </a:solidFill>
                <a:latin typeface="Arial" panose="020B0604020202020204" pitchFamily="34" charset="0"/>
                <a:cs typeface="Arial" panose="020B0604020202020204" pitchFamily="34" charset="0"/>
              </a:rPr>
              <a:t>via conveyer belts and </a:t>
            </a:r>
            <a:r>
              <a:rPr sz="600" spc="-5" dirty="0">
                <a:solidFill>
                  <a:srgbClr val="231F20"/>
                </a:solidFill>
                <a:latin typeface="Arial" panose="020B0604020202020204" pitchFamily="34" charset="0"/>
                <a:cs typeface="Arial" panose="020B0604020202020204" pitchFamily="34" charset="0"/>
              </a:rPr>
              <a:t>robots. </a:t>
            </a:r>
            <a:r>
              <a:rPr sz="600" dirty="0">
                <a:solidFill>
                  <a:srgbClr val="231F20"/>
                </a:solidFill>
                <a:latin typeface="Arial" panose="020B0604020202020204" pitchFamily="34" charset="0"/>
                <a:cs typeface="Arial" panose="020B0604020202020204" pitchFamily="34" charset="0"/>
              </a:rPr>
              <a:t>Focus</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  the fact that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runs by </a:t>
            </a:r>
            <a:r>
              <a:rPr sz="600" spc="-5" dirty="0">
                <a:solidFill>
                  <a:srgbClr val="231F20"/>
                </a:solidFill>
                <a:latin typeface="Arial" panose="020B0604020202020204" pitchFamily="34" charset="0"/>
                <a:cs typeface="Arial" panose="020B0604020202020204" pitchFamily="34" charset="0"/>
              </a:rPr>
              <a:t>numerous different </a:t>
            </a:r>
            <a:r>
              <a:rPr sz="600" dirty="0">
                <a:solidFill>
                  <a:srgbClr val="231F20"/>
                </a:solidFill>
                <a:latin typeface="Arial" panose="020B0604020202020204" pitchFamily="34" charset="0"/>
                <a:cs typeface="Arial" panose="020B0604020202020204" pitchFamily="34" charset="0"/>
              </a:rPr>
              <a:t>pieces of tech being linked </a:t>
            </a:r>
            <a:r>
              <a:rPr sz="600" spc="-10" dirty="0">
                <a:solidFill>
                  <a:srgbClr val="231F20"/>
                </a:solidFill>
                <a:latin typeface="Arial" panose="020B0604020202020204" pitchFamily="34" charset="0"/>
                <a:cs typeface="Arial" panose="020B0604020202020204" pitchFamily="34" charset="0"/>
              </a:rPr>
              <a:t>together. </a:t>
            </a:r>
            <a:r>
              <a:rPr lang="en-GB" sz="60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would like a </a:t>
            </a:r>
            <a:r>
              <a:rPr sz="600" spc="-5" dirty="0">
                <a:solidFill>
                  <a:srgbClr val="231F20"/>
                </a:solidFill>
                <a:latin typeface="Arial" panose="020B0604020202020204" pitchFamily="34" charset="0"/>
                <a:cs typeface="Arial" panose="020B0604020202020204" pitchFamily="34" charset="0"/>
              </a:rPr>
              <a:t>future career </a:t>
            </a:r>
            <a:r>
              <a:rPr sz="600" dirty="0">
                <a:solidFill>
                  <a:srgbClr val="231F20"/>
                </a:solidFill>
                <a:latin typeface="Arial" panose="020B0604020202020204" pitchFamily="34" charset="0"/>
                <a:cs typeface="Arial" panose="020B0604020202020204" pitchFamily="34" charset="0"/>
              </a:rPr>
              <a:t>designing and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tech like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a:t>
            </a:r>
            <a:r>
              <a:rPr lang="en-GB" sz="60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1195070">
              <a:lnSpc>
                <a:spcPts val="980"/>
              </a:lnSpc>
              <a:spcBef>
                <a:spcPts val="60"/>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other examples of new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tech on the following slide.  The examples</a:t>
            </a:r>
            <a:r>
              <a:rPr sz="600" spc="-5" dirty="0">
                <a:solidFill>
                  <a:srgbClr val="231F20"/>
                </a:solidFill>
                <a:latin typeface="Arial" panose="020B0604020202020204" pitchFamily="34" charset="0"/>
                <a:cs typeface="Arial" panose="020B0604020202020204" pitchFamily="34" charset="0"/>
              </a:rPr>
              <a:t> are:</a:t>
            </a:r>
            <a:endParaRPr sz="600" dirty="0">
              <a:latin typeface="Arial" panose="020B0604020202020204" pitchFamily="34" charset="0"/>
              <a:cs typeface="Arial" panose="020B0604020202020204" pitchFamily="34" charset="0"/>
            </a:endParaRPr>
          </a:p>
          <a:p>
            <a:pPr marL="50800" indent="-51435">
              <a:lnSpc>
                <a:spcPct val="100000"/>
              </a:lnSpc>
              <a:spcBef>
                <a:spcPts val="190"/>
              </a:spcBef>
              <a:buChar char="-"/>
              <a:tabLst>
                <a:tab pos="51435" algn="l"/>
              </a:tabLst>
            </a:pPr>
            <a:r>
              <a:rPr sz="600" dirty="0">
                <a:solidFill>
                  <a:srgbClr val="231F20"/>
                </a:solidFill>
                <a:latin typeface="Arial" panose="020B0604020202020204" pitchFamily="34" charset="0"/>
                <a:cs typeface="Arial" panose="020B0604020202020204" pitchFamily="34" charset="0"/>
              </a:rPr>
              <a:t>Robot </a:t>
            </a:r>
            <a:r>
              <a:rPr sz="600" spc="-5" dirty="0">
                <a:solidFill>
                  <a:srgbClr val="231F20"/>
                </a:solidFill>
                <a:latin typeface="Arial" panose="020B0604020202020204" pitchFamily="34" charset="0"/>
                <a:cs typeface="Arial" panose="020B0604020202020204" pitchFamily="34" charset="0"/>
              </a:rPr>
              <a:t>waitress/waiters </a:t>
            </a:r>
            <a:r>
              <a:rPr sz="600" dirty="0">
                <a:solidFill>
                  <a:srgbClr val="231F20"/>
                </a:solidFill>
                <a:latin typeface="Arial" panose="020B0604020202020204" pitchFamily="34" charset="0"/>
                <a:cs typeface="Arial" panose="020B0604020202020204" pitchFamily="34" charset="0"/>
              </a:rPr>
              <a:t>– interacts with customers and delivers food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 kitchen to your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table.</a:t>
            </a:r>
            <a:endParaRPr sz="600" dirty="0">
              <a:latin typeface="Arial" panose="020B0604020202020204" pitchFamily="34" charset="0"/>
              <a:cs typeface="Arial" panose="020B0604020202020204" pitchFamily="34" charset="0"/>
            </a:endParaRPr>
          </a:p>
          <a:p>
            <a:pPr marL="50800" marR="205104" indent="-51435">
              <a:lnSpc>
                <a:spcPts val="700"/>
              </a:lnSpc>
              <a:buChar char="-"/>
              <a:tabLst>
                <a:tab pos="51435" algn="l"/>
              </a:tabLst>
            </a:pPr>
            <a:r>
              <a:rPr sz="600" dirty="0">
                <a:solidFill>
                  <a:srgbClr val="231F20"/>
                </a:solidFill>
                <a:latin typeface="Arial" panose="020B0604020202020204" pitchFamily="34" charset="0"/>
                <a:cs typeface="Arial" panose="020B0604020202020204" pitchFamily="34" charset="0"/>
              </a:rPr>
              <a:t>Interactive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tables – </a:t>
            </a:r>
            <a:r>
              <a:rPr sz="600" spc="-5" dirty="0">
                <a:solidFill>
                  <a:srgbClr val="231F20"/>
                </a:solidFill>
                <a:latin typeface="Arial" panose="020B0604020202020204" pitchFamily="34" charset="0"/>
                <a:cs typeface="Arial" panose="020B0604020202020204" pitchFamily="34" charset="0"/>
              </a:rPr>
              <a:t>where </a:t>
            </a:r>
            <a:r>
              <a:rPr sz="600" dirty="0">
                <a:solidFill>
                  <a:srgbClr val="231F20"/>
                </a:solidFill>
                <a:latin typeface="Arial" panose="020B0604020202020204" pitchFamily="34" charset="0"/>
                <a:cs typeface="Arial" panose="020B0604020202020204" pitchFamily="34" charset="0"/>
              </a:rPr>
              <a:t>you can </a:t>
            </a:r>
            <a:r>
              <a:rPr sz="600" spc="-5" dirty="0">
                <a:solidFill>
                  <a:srgbClr val="231F20"/>
                </a:solidFill>
                <a:latin typeface="Arial" panose="020B0604020202020204" pitchFamily="34" charset="0"/>
                <a:cs typeface="Arial" panose="020B0604020202020204" pitchFamily="34" charset="0"/>
              </a:rPr>
              <a:t>order </a:t>
            </a:r>
            <a:r>
              <a:rPr sz="600" dirty="0">
                <a:solidFill>
                  <a:srgbClr val="231F20"/>
                </a:solidFill>
                <a:latin typeface="Arial" panose="020B0604020202020204" pitchFamily="34" charset="0"/>
                <a:cs typeface="Arial" panose="020B0604020202020204" pitchFamily="34" charset="0"/>
              </a:rPr>
              <a:t>your meals via the table and then play games with</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people sat 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endParaRPr sz="600" dirty="0">
              <a:latin typeface="Arial" panose="020B0604020202020204" pitchFamily="34" charset="0"/>
              <a:cs typeface="Arial" panose="020B0604020202020204" pitchFamily="34" charset="0"/>
            </a:endParaRPr>
          </a:p>
        </p:txBody>
      </p:sp>
      <p:sp>
        <p:nvSpPr>
          <p:cNvPr id="20" name="object 20"/>
          <p:cNvSpPr txBox="1"/>
          <p:nvPr/>
        </p:nvSpPr>
        <p:spPr>
          <a:xfrm>
            <a:off x="3690000" y="1619546"/>
            <a:ext cx="1564005" cy="375920"/>
          </a:xfrm>
          <a:prstGeom prst="rect">
            <a:avLst/>
          </a:prstGeom>
        </p:spPr>
        <p:txBody>
          <a:bodyPr vert="horz" wrap="square" lIns="0" tIns="12700" rIns="0" bIns="0" rtlCol="0">
            <a:noAutofit/>
          </a:bodyPr>
          <a:lstStyle/>
          <a:p>
            <a:pPr>
              <a:lnSpc>
                <a:spcPct val="100000"/>
              </a:lnSpc>
              <a:spcBef>
                <a:spcPts val="100"/>
              </a:spcBef>
              <a:tabLst>
                <a:tab pos="1384935" algn="l"/>
              </a:tabLst>
            </a:pPr>
            <a:r>
              <a:rPr sz="3450" b="1" baseline="1207" dirty="0">
                <a:solidFill>
                  <a:srgbClr val="EC5850"/>
                </a:solidFill>
                <a:latin typeface="Poppins"/>
                <a:cs typeface="Poppins"/>
              </a:rPr>
              <a:t>1	</a:t>
            </a:r>
            <a:endParaRPr sz="2300" dirty="0">
              <a:latin typeface="Poppins"/>
              <a:cs typeface="Poppins"/>
            </a:endParaRPr>
          </a:p>
        </p:txBody>
      </p:sp>
      <p:sp>
        <p:nvSpPr>
          <p:cNvPr id="22" name="object 22"/>
          <p:cNvSpPr/>
          <p:nvPr/>
        </p:nvSpPr>
        <p:spPr>
          <a:xfrm>
            <a:off x="9112656" y="5874029"/>
            <a:ext cx="1228725" cy="1538922"/>
          </a:xfrm>
          <a:custGeom>
            <a:avLst/>
            <a:gdLst/>
            <a:ahLst/>
            <a:cxnLst/>
            <a:rect l="l" t="t" r="r" b="b"/>
            <a:pathLst>
              <a:path w="1228725" h="1524634">
                <a:moveTo>
                  <a:pt x="0" y="1524406"/>
                </a:moveTo>
                <a:lnTo>
                  <a:pt x="1228610" y="1524406"/>
                </a:lnTo>
                <a:lnTo>
                  <a:pt x="1228610" y="0"/>
                </a:lnTo>
                <a:lnTo>
                  <a:pt x="0" y="0"/>
                </a:lnTo>
                <a:lnTo>
                  <a:pt x="0" y="1524406"/>
                </a:lnTo>
                <a:close/>
              </a:path>
            </a:pathLst>
          </a:custGeom>
          <a:ln w="6350">
            <a:solidFill>
              <a:srgbClr val="BCBEC0"/>
            </a:solidFill>
          </a:ln>
        </p:spPr>
        <p:txBody>
          <a:bodyPr wrap="square" lIns="0" tIns="0" rIns="0" bIns="0" rtlCol="0">
            <a:noAutofit/>
          </a:bodyPr>
          <a:lstStyle/>
          <a:p>
            <a:endParaRPr/>
          </a:p>
        </p:txBody>
      </p:sp>
      <p:sp>
        <p:nvSpPr>
          <p:cNvPr id="23" name="object 23"/>
          <p:cNvSpPr txBox="1"/>
          <p:nvPr/>
        </p:nvSpPr>
        <p:spPr>
          <a:xfrm>
            <a:off x="7433002" y="5873053"/>
            <a:ext cx="1946910" cy="375920"/>
          </a:xfrm>
          <a:prstGeom prst="rect">
            <a:avLst/>
          </a:prstGeom>
        </p:spPr>
        <p:txBody>
          <a:bodyPr vert="horz" wrap="square" lIns="0" tIns="12700" rIns="0" bIns="0" rtlCol="0">
            <a:noAutofit/>
          </a:bodyPr>
          <a:lstStyle/>
          <a:p>
            <a:pPr>
              <a:lnSpc>
                <a:spcPct val="100000"/>
              </a:lnSpc>
              <a:spcBef>
                <a:spcPts val="100"/>
              </a:spcBef>
              <a:tabLst>
                <a:tab pos="1744980" algn="l"/>
              </a:tabLst>
            </a:pPr>
            <a:r>
              <a:rPr sz="2300" b="1" dirty="0">
                <a:solidFill>
                  <a:srgbClr val="EC5850"/>
                </a:solidFill>
                <a:latin typeface="Poppins"/>
                <a:cs typeface="Poppins"/>
              </a:rPr>
              <a:t>7	8</a:t>
            </a:r>
            <a:endParaRPr sz="2300">
              <a:latin typeface="Poppins"/>
              <a:cs typeface="Poppins"/>
            </a:endParaRPr>
          </a:p>
        </p:txBody>
      </p:sp>
      <p:sp>
        <p:nvSpPr>
          <p:cNvPr id="24" name="object 24"/>
          <p:cNvSpPr txBox="1"/>
          <p:nvPr/>
        </p:nvSpPr>
        <p:spPr>
          <a:xfrm>
            <a:off x="9178199" y="6174706"/>
            <a:ext cx="1094105" cy="1032510"/>
          </a:xfrm>
          <a:prstGeom prst="rect">
            <a:avLst/>
          </a:prstGeom>
        </p:spPr>
        <p:txBody>
          <a:bodyPr vert="horz" wrap="square" lIns="0" tIns="17780" rIns="0" bIns="0" rtlCol="0">
            <a:noAutofit/>
          </a:bodyPr>
          <a:lstStyle/>
          <a:p>
            <a:pPr marR="22225">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 and further  learning opportunities (5</a:t>
            </a:r>
            <a:r>
              <a:rPr sz="600" b="1" spc="-9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60"/>
              </a:lnSpc>
              <a:spcBef>
                <a:spcPts val="275"/>
              </a:spcBef>
            </a:pPr>
            <a:r>
              <a:rPr sz="600" dirty="0">
                <a:solidFill>
                  <a:srgbClr val="231F20"/>
                </a:solidFill>
                <a:latin typeface="Arial" panose="020B0604020202020204" pitchFamily="34" charset="0"/>
                <a:cs typeface="Arial" panose="020B0604020202020204" pitchFamily="34" charset="0"/>
              </a:rPr>
              <a:t>Challenge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to</a:t>
            </a:r>
            <a:r>
              <a:rPr sz="600" spc="-5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a piece of</a:t>
            </a:r>
            <a:r>
              <a:rPr sz="600" spc="-3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technology/Tech</a:t>
            </a:r>
            <a:endParaRPr sz="600" dirty="0">
              <a:latin typeface="Arial" panose="020B0604020202020204" pitchFamily="34" charset="0"/>
              <a:cs typeface="Arial" panose="020B0604020202020204" pitchFamily="34" charset="0"/>
            </a:endParaRPr>
          </a:p>
          <a:p>
            <a:pPr marR="79375">
              <a:lnSpc>
                <a:spcPts val="660"/>
              </a:lnSpc>
            </a:pPr>
            <a:r>
              <a:rPr sz="600" spc="-20" dirty="0">
                <a:solidFill>
                  <a:srgbClr val="231F20"/>
                </a:solidFill>
                <a:latin typeface="Arial" panose="020B0604020202020204" pitchFamily="34" charset="0"/>
                <a:cs typeface="Arial" panose="020B0604020202020204" pitchFamily="34" charset="0"/>
              </a:rPr>
              <a:t>We </a:t>
            </a:r>
            <a:r>
              <a:rPr sz="600" dirty="0">
                <a:solidFill>
                  <a:srgbClr val="231F20"/>
                </a:solidFill>
                <a:latin typeface="Arial" panose="020B0604020202020204" pitchFamily="34" charset="0"/>
                <a:cs typeface="Arial" panose="020B0604020202020204" pitchFamily="34" charset="0"/>
              </a:rPr>
              <a:t>Can themed food for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homework. Go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example ideas on the</a:t>
            </a:r>
            <a:r>
              <a:rPr sz="600" spc="-5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marR="34290">
              <a:lnSpc>
                <a:spcPts val="660"/>
              </a:lnSpc>
              <a:spcBef>
                <a:spcPts val="280"/>
              </a:spcBef>
            </a:pPr>
            <a:r>
              <a:rPr sz="600" dirty="0">
                <a:solidFill>
                  <a:srgbClr val="231F20"/>
                </a:solidFill>
                <a:latin typeface="Arial" panose="020B0604020202020204" pitchFamily="34" charset="0"/>
                <a:cs typeface="Arial" panose="020B0604020202020204" pitchFamily="34" charset="0"/>
              </a:rPr>
              <a:t>The students could bring their  </a:t>
            </a:r>
            <a:r>
              <a:rPr sz="600" spc="-5" dirty="0">
                <a:solidFill>
                  <a:srgbClr val="231F20"/>
                </a:solidFill>
                <a:latin typeface="Arial" panose="020B0604020202020204" pitchFamily="34" charset="0"/>
                <a:cs typeface="Arial" panose="020B0604020202020204" pitchFamily="34" charset="0"/>
              </a:rPr>
              <a:t>creations </a:t>
            </a:r>
            <a:r>
              <a:rPr sz="600" dirty="0">
                <a:solidFill>
                  <a:srgbClr val="231F20"/>
                </a:solidFill>
                <a:latin typeface="Arial" panose="020B0604020202020204" pitchFamily="34" charset="0"/>
                <a:cs typeface="Arial" panose="020B0604020202020204" pitchFamily="34" charset="0"/>
              </a:rPr>
              <a:t>back into class on a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date or bring in a</a:t>
            </a:r>
            <a:r>
              <a:rPr sz="600" spc="-6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picture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with their</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classmates.</a:t>
            </a:r>
            <a:endParaRPr sz="600" dirty="0">
              <a:latin typeface="Arial" panose="020B0604020202020204" pitchFamily="34" charset="0"/>
              <a:cs typeface="Arial" panose="020B0604020202020204" pitchFamily="34" charset="0"/>
            </a:endParaRPr>
          </a:p>
        </p:txBody>
      </p:sp>
      <p:sp>
        <p:nvSpPr>
          <p:cNvPr id="25" name="object 25"/>
          <p:cNvSpPr/>
          <p:nvPr/>
        </p:nvSpPr>
        <p:spPr>
          <a:xfrm>
            <a:off x="3628377" y="5871171"/>
            <a:ext cx="3615690" cy="1541780"/>
          </a:xfrm>
          <a:custGeom>
            <a:avLst/>
            <a:gdLst/>
            <a:ahLst/>
            <a:cxnLst/>
            <a:rect l="l" t="t" r="r" b="b"/>
            <a:pathLst>
              <a:path w="3615690" h="1541779">
                <a:moveTo>
                  <a:pt x="0" y="1541653"/>
                </a:moveTo>
                <a:lnTo>
                  <a:pt x="3615245" y="1541653"/>
                </a:lnTo>
                <a:lnTo>
                  <a:pt x="3615245" y="0"/>
                </a:lnTo>
                <a:lnTo>
                  <a:pt x="0" y="0"/>
                </a:lnTo>
                <a:lnTo>
                  <a:pt x="0" y="1541653"/>
                </a:lnTo>
                <a:close/>
              </a:path>
            </a:pathLst>
          </a:custGeom>
          <a:ln w="6350">
            <a:solidFill>
              <a:srgbClr val="BCBEC0"/>
            </a:solidFill>
          </a:ln>
        </p:spPr>
        <p:txBody>
          <a:bodyPr wrap="square" lIns="0" tIns="0" rIns="0" bIns="0" rtlCol="0">
            <a:noAutofit/>
          </a:bodyPr>
          <a:lstStyle/>
          <a:p>
            <a:endParaRPr/>
          </a:p>
        </p:txBody>
      </p:sp>
      <p:sp>
        <p:nvSpPr>
          <p:cNvPr id="26" name="object 26"/>
          <p:cNvSpPr/>
          <p:nvPr/>
        </p:nvSpPr>
        <p:spPr>
          <a:xfrm>
            <a:off x="6378370" y="3642719"/>
            <a:ext cx="3968115" cy="2092074"/>
          </a:xfrm>
          <a:custGeom>
            <a:avLst/>
            <a:gdLst/>
            <a:ahLst/>
            <a:cxnLst/>
            <a:rect l="l" t="t" r="r" b="b"/>
            <a:pathLst>
              <a:path w="3968115" h="2085339">
                <a:moveTo>
                  <a:pt x="0" y="2085035"/>
                </a:moveTo>
                <a:lnTo>
                  <a:pt x="3968051" y="2085035"/>
                </a:lnTo>
                <a:lnTo>
                  <a:pt x="3968051" y="0"/>
                </a:lnTo>
                <a:lnTo>
                  <a:pt x="0" y="0"/>
                </a:lnTo>
                <a:lnTo>
                  <a:pt x="0" y="2085035"/>
                </a:lnTo>
                <a:close/>
              </a:path>
            </a:pathLst>
          </a:custGeom>
          <a:ln w="6350">
            <a:solidFill>
              <a:srgbClr val="BCBEC0"/>
            </a:solidFill>
          </a:ln>
        </p:spPr>
        <p:txBody>
          <a:bodyPr wrap="square" lIns="0" tIns="0" rIns="0" bIns="0" rtlCol="0">
            <a:noAutofit/>
          </a:bodyPr>
          <a:lstStyle/>
          <a:p>
            <a:endParaRPr/>
          </a:p>
        </p:txBody>
      </p:sp>
      <p:sp>
        <p:nvSpPr>
          <p:cNvPr id="27" name="object 27"/>
          <p:cNvSpPr txBox="1"/>
          <p:nvPr/>
        </p:nvSpPr>
        <p:spPr>
          <a:xfrm>
            <a:off x="6433159" y="3652306"/>
            <a:ext cx="19621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6</a:t>
            </a:r>
            <a:endParaRPr sz="2300">
              <a:latin typeface="Poppins"/>
              <a:cs typeface="Poppins"/>
            </a:endParaRPr>
          </a:p>
        </p:txBody>
      </p:sp>
      <p:sp>
        <p:nvSpPr>
          <p:cNvPr id="28" name="object 28"/>
          <p:cNvSpPr txBox="1"/>
          <p:nvPr/>
        </p:nvSpPr>
        <p:spPr>
          <a:xfrm>
            <a:off x="6433159" y="3923654"/>
            <a:ext cx="3834765" cy="1630045"/>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Design a </a:t>
            </a:r>
            <a:r>
              <a:rPr sz="600" b="1" spc="-5" dirty="0">
                <a:solidFill>
                  <a:srgbClr val="231F20"/>
                </a:solidFill>
                <a:latin typeface="Arial" panose="020B0604020202020204" pitchFamily="34" charset="0"/>
                <a:cs typeface="Arial" panose="020B0604020202020204" pitchFamily="34" charset="0"/>
              </a:rPr>
              <a:t>restaurant </a:t>
            </a:r>
            <a:r>
              <a:rPr sz="600" b="1" dirty="0">
                <a:solidFill>
                  <a:srgbClr val="231F20"/>
                </a:solidFill>
                <a:latin typeface="Arial" panose="020B0604020202020204" pitchFamily="34" charset="0"/>
                <a:cs typeface="Arial" panose="020B0604020202020204" pitchFamily="34" charset="0"/>
              </a:rPr>
              <a:t>of the </a:t>
            </a:r>
            <a:r>
              <a:rPr sz="600" b="1" spc="-5" dirty="0">
                <a:solidFill>
                  <a:srgbClr val="231F20"/>
                </a:solidFill>
                <a:latin typeface="Arial" panose="020B0604020202020204" pitchFamily="34" charset="0"/>
                <a:cs typeface="Arial" panose="020B0604020202020204" pitchFamily="34" charset="0"/>
              </a:rPr>
              <a:t>future </a:t>
            </a:r>
            <a:r>
              <a:rPr sz="600" b="1" dirty="0">
                <a:solidFill>
                  <a:srgbClr val="231F20"/>
                </a:solidFill>
                <a:latin typeface="Arial" panose="020B0604020202020204" pitchFamily="34" charset="0"/>
                <a:cs typeface="Arial" panose="020B0604020202020204" pitchFamily="34" charset="0"/>
              </a:rPr>
              <a:t>(30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students to use everything they have learnt about food technology during the lesson to think about</a:t>
            </a:r>
            <a:r>
              <a:rPr sz="600" spc="-90" dirty="0">
                <a:solidFill>
                  <a:srgbClr val="231F20"/>
                </a:solidFill>
                <a:latin typeface="Arial" panose="020B0604020202020204" pitchFamily="34" charset="0"/>
                <a:cs typeface="Arial" panose="020B0604020202020204" pitchFamily="34" charset="0"/>
              </a:rPr>
              <a:t> </a:t>
            </a:r>
            <a:r>
              <a:rPr lang="en-GB" sz="600" spc="-9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restaurants </a:t>
            </a:r>
            <a:r>
              <a:rPr sz="600" dirty="0">
                <a:solidFill>
                  <a:srgbClr val="231F20"/>
                </a:solidFill>
                <a:latin typeface="Arial" panose="020B0604020202020204" pitchFamily="34" charset="0"/>
                <a:cs typeface="Arial" panose="020B0604020202020204" pitchFamily="34" charset="0"/>
              </a:rPr>
              <a:t>could look like in 10 to 20 years time. Ask the students how they think food technology will continue  to advance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Collect some ideas as a class. Ask the students to work in small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to draw a </a:t>
            </a:r>
            <a:r>
              <a:rPr sz="600" spc="-10" dirty="0">
                <a:solidFill>
                  <a:srgbClr val="231F20"/>
                </a:solidFill>
                <a:latin typeface="Arial" panose="020B0604020202020204" pitchFamily="34" charset="0"/>
                <a:cs typeface="Arial" panose="020B0604020202020204" pitchFamily="34" charset="0"/>
              </a:rPr>
              <a:t>bird’s </a:t>
            </a:r>
            <a:r>
              <a:rPr sz="600" dirty="0">
                <a:solidFill>
                  <a:srgbClr val="231F20"/>
                </a:solidFill>
                <a:latin typeface="Arial" panose="020B0604020202020204" pitchFamily="34" charset="0"/>
                <a:cs typeface="Arial" panose="020B0604020202020204" pitchFamily="34" charset="0"/>
              </a:rPr>
              <a:t>eye plan</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a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(example on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a:lnSpc>
                <a:spcPct val="100000"/>
              </a:lnSpc>
              <a:spcBef>
                <a:spcPts val="245"/>
              </a:spcBef>
            </a:pPr>
            <a:r>
              <a:rPr sz="600" dirty="0">
                <a:solidFill>
                  <a:srgbClr val="231F20"/>
                </a:solidFill>
                <a:latin typeface="Arial" panose="020B0604020202020204" pitchFamily="34" charset="0"/>
                <a:cs typeface="Arial" panose="020B0604020202020204" pitchFamily="34" charset="0"/>
              </a:rPr>
              <a:t>In their plan, ask the students to</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consider:</a:t>
            </a:r>
            <a:endParaRPr sz="600" dirty="0">
              <a:latin typeface="Arial" panose="020B0604020202020204" pitchFamily="34" charset="0"/>
              <a:cs typeface="Arial" panose="020B0604020202020204" pitchFamily="34" charset="0"/>
            </a:endParaRPr>
          </a:p>
          <a:p>
            <a:pPr marL="50800" indent="-51435">
              <a:lnSpc>
                <a:spcPct val="100000"/>
              </a:lnSpc>
              <a:spcBef>
                <a:spcPts val="265"/>
              </a:spcBef>
              <a:buChar char="-"/>
              <a:tabLst>
                <a:tab pos="51435" algn="l"/>
              </a:tabLst>
            </a:pPr>
            <a:r>
              <a:rPr sz="600" dirty="0">
                <a:solidFill>
                  <a:srgbClr val="231F20"/>
                </a:solidFill>
                <a:latin typeface="Arial" panose="020B0604020202020204" pitchFamily="34" charset="0"/>
                <a:cs typeface="Arial" panose="020B0604020202020204" pitchFamily="34" charset="0"/>
              </a:rPr>
              <a:t>What kind of food will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serve?</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the food 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customers </a:t>
            </a:r>
            <a:r>
              <a:rPr sz="600" spc="-5" dirty="0">
                <a:solidFill>
                  <a:srgbClr val="231F20"/>
                </a:solidFill>
                <a:latin typeface="Arial" panose="020B0604020202020204" pitchFamily="34" charset="0"/>
                <a:cs typeface="Arial" panose="020B0604020202020204" pitchFamily="34" charset="0"/>
              </a:rPr>
              <a:t>order </a:t>
            </a:r>
            <a:r>
              <a:rPr sz="600" dirty="0">
                <a:solidFill>
                  <a:srgbClr val="231F20"/>
                </a:solidFill>
                <a:latin typeface="Arial" panose="020B0604020202020204" pitchFamily="34" charset="0"/>
                <a:cs typeface="Arial" panose="020B0604020202020204" pitchFamily="34" charset="0"/>
              </a:rPr>
              <a:t>their food?</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food be </a:t>
            </a:r>
            <a:r>
              <a:rPr sz="600" spc="-5" dirty="0">
                <a:solidFill>
                  <a:srgbClr val="231F20"/>
                </a:solidFill>
                <a:latin typeface="Arial" panose="020B0604020202020204" pitchFamily="34" charset="0"/>
                <a:cs typeface="Arial" panose="020B0604020202020204" pitchFamily="34" charset="0"/>
              </a:rPr>
              <a:t>delivered </a:t>
            </a:r>
            <a:r>
              <a:rPr sz="600" dirty="0">
                <a:solidFill>
                  <a:srgbClr val="231F20"/>
                </a:solidFill>
                <a:latin typeface="Arial" panose="020B0604020202020204" pitchFamily="34" charset="0"/>
                <a:cs typeface="Arial" panose="020B0604020202020204" pitchFamily="34" charset="0"/>
              </a:rPr>
              <a:t>to the tables?</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Will any people work in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If so, what will they 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doing?</a:t>
            </a:r>
            <a:endParaRPr sz="600" dirty="0">
              <a:latin typeface="Arial" panose="020B0604020202020204" pitchFamily="34" charset="0"/>
              <a:cs typeface="Arial" panose="020B0604020202020204" pitchFamily="34" charset="0"/>
            </a:endParaRPr>
          </a:p>
          <a:p>
            <a:pPr marR="186690">
              <a:lnSpc>
                <a:spcPts val="700"/>
              </a:lnSpc>
              <a:spcBef>
                <a:spcPts val="305"/>
              </a:spcBef>
            </a:pPr>
            <a:r>
              <a:rPr sz="600" dirty="0">
                <a:solidFill>
                  <a:srgbClr val="231F20"/>
                </a:solidFill>
                <a:latin typeface="Arial" panose="020B0604020202020204" pitchFamily="34" charset="0"/>
                <a:cs typeface="Arial" panose="020B0604020202020204" pitchFamily="34" charset="0"/>
              </a:rPr>
              <a:t>The students could draw their designs on paper or on a computer/tablet (using a piece of </a:t>
            </a:r>
            <a:r>
              <a:rPr sz="600" spc="-5" dirty="0">
                <a:solidFill>
                  <a:srgbClr val="231F20"/>
                </a:solidFill>
                <a:latin typeface="Arial" panose="020B0604020202020204" pitchFamily="34" charset="0"/>
                <a:cs typeface="Arial" panose="020B0604020202020204" pitchFamily="34" charset="0"/>
              </a:rPr>
              <a:t>software </a:t>
            </a:r>
            <a:r>
              <a:rPr sz="600" dirty="0">
                <a:solidFill>
                  <a:srgbClr val="231F20"/>
                </a:solidFill>
                <a:latin typeface="Arial" panose="020B0604020202020204" pitchFamily="34" charset="0"/>
                <a:cs typeface="Arial" panose="020B0604020202020204" pitchFamily="34" charset="0"/>
              </a:rPr>
              <a:t>they</a:t>
            </a:r>
            <a:r>
              <a:rPr sz="600" spc="-7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comfortable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endParaRPr sz="600" dirty="0">
              <a:latin typeface="Arial" panose="020B0604020202020204" pitchFamily="34" charset="0"/>
              <a:cs typeface="Arial" panose="020B0604020202020204" pitchFamily="34" charset="0"/>
            </a:endParaRPr>
          </a:p>
          <a:p>
            <a:pPr>
              <a:lnSpc>
                <a:spcPct val="100000"/>
              </a:lnSpc>
              <a:spcBef>
                <a:spcPts val="244"/>
              </a:spcBef>
            </a:pPr>
            <a:r>
              <a:rPr sz="600" dirty="0">
                <a:solidFill>
                  <a:srgbClr val="231F20"/>
                </a:solidFill>
                <a:latin typeface="Arial" panose="020B0604020202020204" pitchFamily="34" charset="0"/>
                <a:cs typeface="Arial" panose="020B0604020202020204" pitchFamily="34" charset="0"/>
              </a:rPr>
              <a:t>Give the students time 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ideas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their design with the </a:t>
            </a:r>
            <a:r>
              <a:rPr sz="600" spc="-5" dirty="0">
                <a:solidFill>
                  <a:srgbClr val="231F20"/>
                </a:solidFill>
                <a:latin typeface="Arial" panose="020B0604020202020204" pitchFamily="34" charset="0"/>
                <a:cs typeface="Arial" panose="020B0604020202020204" pitchFamily="34" charset="0"/>
              </a:rPr>
              <a:t>rest </a:t>
            </a:r>
            <a:r>
              <a:rPr sz="600" dirty="0">
                <a:solidFill>
                  <a:srgbClr val="231F20"/>
                </a:solidFill>
                <a:latin typeface="Arial" panose="020B0604020202020204" pitchFamily="34" charset="0"/>
                <a:cs typeface="Arial" panose="020B0604020202020204" pitchFamily="34" charset="0"/>
              </a:rPr>
              <a:t>of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p:txBody>
      </p:sp>
      <p:pic>
        <p:nvPicPr>
          <p:cNvPr id="29" name="Picture 28" descr="A picture containing person, young, holding, girl&#10;&#10;Description automatically generated">
            <a:extLst>
              <a:ext uri="{FF2B5EF4-FFF2-40B4-BE49-F238E27FC236}">
                <a16:creationId xmlns:a16="http://schemas.microsoft.com/office/drawing/2014/main" id="{ADED45C1-80B9-EF45-B438-64F4D8594D8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52" t="21691" b="36812"/>
          <a:stretch/>
        </p:blipFill>
        <p:spPr>
          <a:xfrm flipH="1">
            <a:off x="6074993" y="356744"/>
            <a:ext cx="4253181" cy="1213202"/>
          </a:xfrm>
          <a:prstGeom prst="rect">
            <a:avLst/>
          </a:prstGeom>
        </p:spPr>
      </p:pic>
      <p:sp>
        <p:nvSpPr>
          <p:cNvPr id="33" name="object 15">
            <a:extLst>
              <a:ext uri="{FF2B5EF4-FFF2-40B4-BE49-F238E27FC236}">
                <a16:creationId xmlns:a16="http://schemas.microsoft.com/office/drawing/2014/main" id="{A8951131-0AF0-ABBF-E28D-3C62D78493F4}"/>
              </a:ext>
            </a:extLst>
          </p:cNvPr>
          <p:cNvSpPr/>
          <p:nvPr/>
        </p:nvSpPr>
        <p:spPr>
          <a:xfrm>
            <a:off x="5048802" y="1702295"/>
            <a:ext cx="1190625" cy="1573455"/>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noAutofit/>
          </a:bodyPr>
          <a:lstStyle/>
          <a:p>
            <a:endParaRPr/>
          </a:p>
        </p:txBody>
      </p:sp>
      <p:sp>
        <p:nvSpPr>
          <p:cNvPr id="34" name="object 17">
            <a:extLst>
              <a:ext uri="{FF2B5EF4-FFF2-40B4-BE49-F238E27FC236}">
                <a16:creationId xmlns:a16="http://schemas.microsoft.com/office/drawing/2014/main" id="{76CC4A78-F85E-93B7-11E4-70D752BCAF4B}"/>
              </a:ext>
            </a:extLst>
          </p:cNvPr>
          <p:cNvSpPr txBox="1"/>
          <p:nvPr/>
        </p:nvSpPr>
        <p:spPr>
          <a:xfrm>
            <a:off x="5110954" y="1932940"/>
            <a:ext cx="1002030" cy="1010285"/>
          </a:xfrm>
          <a:prstGeom prst="rect">
            <a:avLst/>
          </a:prstGeom>
        </p:spPr>
        <p:txBody>
          <a:bodyPr vert="horz" wrap="square" lIns="0" tIns="17780" rIns="0" bIns="0" rtlCol="0">
            <a:noAutofit/>
          </a:bodyPr>
          <a:lstStyle/>
          <a:p>
            <a:pPr marR="5080">
              <a:lnSpc>
                <a:spcPts val="700"/>
              </a:lnSpc>
              <a:spcBef>
                <a:spcPts val="140"/>
              </a:spcBef>
            </a:pPr>
            <a:r>
              <a:rPr lang="en-US" sz="600" b="1" spc="-5"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a:t>
            </a:r>
            <a:r>
              <a:rPr sz="600" b="1" spc="-8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(5min)</a:t>
            </a:r>
            <a:endParaRPr lang="en-GB" sz="600" b="1" dirty="0">
              <a:solidFill>
                <a:srgbClr val="231F20"/>
              </a:solidFill>
              <a:latin typeface="Arial" panose="020B0604020202020204" pitchFamily="34" charset="0"/>
              <a:cs typeface="Arial" panose="020B0604020202020204" pitchFamily="34" charset="0"/>
            </a:endParaRPr>
          </a:p>
          <a:p>
            <a:pPr marR="71120">
              <a:spcBef>
                <a:spcPts val="270"/>
              </a:spcBef>
            </a:pPr>
            <a:r>
              <a:rPr lang="pt-BR" sz="600" dirty="0">
                <a:solidFill>
                  <a:srgbClr val="231F20"/>
                </a:solidFill>
                <a:latin typeface="Arial" panose="020B0604020202020204" pitchFamily="34" charset="0"/>
                <a:cs typeface="Arial" panose="020B0604020202020204" pitchFamily="34" charset="0"/>
                <a:hlinkClick r:id="rId5"/>
              </a:rPr>
              <a:t>https://vimeo.com/720284030/cf3e403c1c</a:t>
            </a:r>
            <a:endParaRPr lang="pt-BR" sz="600" dirty="0">
              <a:solidFill>
                <a:srgbClr val="231F20"/>
              </a:solidFill>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After watching, discuss</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model</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s </a:t>
            </a:r>
            <a:r>
              <a:rPr sz="600" spc="-5" dirty="0">
                <a:solidFill>
                  <a:srgbClr val="231F20"/>
                </a:solidFill>
                <a:latin typeface="Arial" panose="020B0604020202020204" pitchFamily="34" charset="0"/>
                <a:cs typeface="Arial" panose="020B0604020202020204" pitchFamily="34" charset="0"/>
              </a:rPr>
              <a:t>career</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path:</a:t>
            </a:r>
            <a:endParaRPr lang="en-GB" sz="600" dirty="0">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What led them into a</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118745">
              <a:spcBef>
                <a:spcPts val="285"/>
              </a:spcBef>
            </a:pPr>
            <a:r>
              <a:rPr sz="600" dirty="0">
                <a:solidFill>
                  <a:srgbClr val="231F20"/>
                </a:solidFill>
                <a:latin typeface="Arial" panose="020B0604020202020204" pitchFamily="34" charset="0"/>
                <a:cs typeface="Arial" panose="020B0604020202020204" pitchFamily="34" charset="0"/>
              </a:rPr>
              <a:t>What do they enjoy</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about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5" dirty="0">
                <a:solidFill>
                  <a:srgbClr val="231F20"/>
                </a:solidFill>
                <a:latin typeface="Arial" panose="020B0604020202020204" pitchFamily="34" charset="0"/>
                <a:cs typeface="Arial" panose="020B0604020202020204" pitchFamily="34" charset="0"/>
              </a:rPr>
              <a:t> career?</a:t>
            </a:r>
            <a:endParaRPr sz="600" dirty="0">
              <a:latin typeface="Arial" panose="020B0604020202020204" pitchFamily="34" charset="0"/>
              <a:cs typeface="Arial" panose="020B0604020202020204" pitchFamily="34" charset="0"/>
            </a:endParaRPr>
          </a:p>
          <a:p>
            <a:pPr marR="67945">
              <a:spcBef>
                <a:spcPts val="280"/>
              </a:spcBef>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you like a similar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when you </a:t>
            </a:r>
            <a:r>
              <a:rPr sz="600" spc="-5" dirty="0">
                <a:solidFill>
                  <a:srgbClr val="231F20"/>
                </a:solidFill>
                <a:latin typeface="Arial" panose="020B0604020202020204" pitchFamily="34" charset="0"/>
                <a:cs typeface="Arial" panose="020B0604020202020204" pitchFamily="34" charset="0"/>
              </a:rPr>
              <a:t>are</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older?</a:t>
            </a:r>
            <a:endParaRPr sz="600" dirty="0">
              <a:latin typeface="Arial" panose="020B0604020202020204" pitchFamily="34" charset="0"/>
              <a:cs typeface="Arial" panose="020B0604020202020204" pitchFamily="34" charset="0"/>
            </a:endParaRPr>
          </a:p>
        </p:txBody>
      </p:sp>
      <p:sp>
        <p:nvSpPr>
          <p:cNvPr id="35" name="object 10">
            <a:extLst>
              <a:ext uri="{FF2B5EF4-FFF2-40B4-BE49-F238E27FC236}">
                <a16:creationId xmlns:a16="http://schemas.microsoft.com/office/drawing/2014/main" id="{51B1CAE0-9ADC-D1B0-BA65-10D55E96706C}"/>
              </a:ext>
            </a:extLst>
          </p:cNvPr>
          <p:cNvSpPr txBox="1"/>
          <p:nvPr/>
        </p:nvSpPr>
        <p:spPr>
          <a:xfrm>
            <a:off x="5112815" y="1726070"/>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2</a:t>
            </a:r>
            <a:endParaRPr sz="2300" dirty="0">
              <a:latin typeface="Poppins"/>
              <a:cs typeface="Poppins"/>
            </a:endParaRPr>
          </a:p>
        </p:txBody>
      </p:sp>
      <p:sp>
        <p:nvSpPr>
          <p:cNvPr id="9" name="TextBox 8">
            <a:extLst>
              <a:ext uri="{FF2B5EF4-FFF2-40B4-BE49-F238E27FC236}">
                <a16:creationId xmlns:a16="http://schemas.microsoft.com/office/drawing/2014/main" id="{0DB65A5B-D19C-46CC-4849-7809062BBF95}"/>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1152</Words>
  <Application>Microsoft Office PowerPoint</Application>
  <PresentationFormat>Custom</PresentationFormat>
  <Paragraphs>80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Poppins</vt:lpstr>
      <vt:lpstr>Calibri</vt:lpstr>
      <vt:lpstr>Office Theme</vt:lpstr>
      <vt:lpstr>Tech for Food (Low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MT_Tech for Food_297x210_19.8.20.indd</dc:title>
  <dc:creator>Poppy Patel</dc:creator>
  <cp:lastModifiedBy>Poppy Patel</cp:lastModifiedBy>
  <cp:revision>13</cp:revision>
  <dcterms:created xsi:type="dcterms:W3CDTF">2020-08-19T13:29:51Z</dcterms:created>
  <dcterms:modified xsi:type="dcterms:W3CDTF">2025-07-17T10:04:06Z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2020-08-19T00:00:00Z</vt:filetime>
  </property>
  <property fmtid="{D5CDD505-2E9C-101B-9397-08002B2CF9AE}" pid="3" name="Creator">
    <vt:lpwstr>Adobe InDesign 15.1 (Macintosh)</vt:lpwstr>
  </property>
  <property fmtid="{D5CDD505-2E9C-101B-9397-08002B2CF9AE}" pid="4" name="LastSaved">
    <vt:filetime>2020-08-19T00:00:00Z</vt:filetime>
  </property>
</Properties>
</file>